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12" r:id="rId4"/>
  </p:sldMasterIdLst>
  <p:notesMasterIdLst>
    <p:notesMasterId r:id="rId22"/>
  </p:notesMasterIdLst>
  <p:handoutMasterIdLst>
    <p:handoutMasterId r:id="rId23"/>
  </p:handoutMasterIdLst>
  <p:sldIdLst>
    <p:sldId id="2147479518" r:id="rId5"/>
    <p:sldId id="2147481395" r:id="rId6"/>
    <p:sldId id="2147479545" r:id="rId7"/>
    <p:sldId id="2147481396" r:id="rId8"/>
    <p:sldId id="2147481397" r:id="rId9"/>
    <p:sldId id="2147479569" r:id="rId10"/>
    <p:sldId id="2147481398" r:id="rId11"/>
    <p:sldId id="2147479561" r:id="rId12"/>
    <p:sldId id="2147481399" r:id="rId13"/>
    <p:sldId id="2147481401" r:id="rId14"/>
    <p:sldId id="2147481402" r:id="rId15"/>
    <p:sldId id="2147481404" r:id="rId16"/>
    <p:sldId id="2147481405" r:id="rId17"/>
    <p:sldId id="2147481411" r:id="rId18"/>
    <p:sldId id="2147481408" r:id="rId19"/>
    <p:sldId id="2147481410" r:id="rId20"/>
    <p:sldId id="2147479531" r:id="rId21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ark Mode: Start building your deck" id="{98E8DB30-5BFA-8440-BCB5-4873FCE34655}">
          <p14:sldIdLst>
            <p14:sldId id="2147479518"/>
            <p14:sldId id="2147481395"/>
            <p14:sldId id="2147479545"/>
            <p14:sldId id="2147481396"/>
            <p14:sldId id="2147481397"/>
            <p14:sldId id="2147479569"/>
            <p14:sldId id="2147481398"/>
            <p14:sldId id="2147479561"/>
            <p14:sldId id="2147481399"/>
            <p14:sldId id="2147481401"/>
            <p14:sldId id="2147481402"/>
            <p14:sldId id="2147481404"/>
            <p14:sldId id="2147481405"/>
            <p14:sldId id="2147481411"/>
            <p14:sldId id="2147481408"/>
            <p14:sldId id="2147481410"/>
            <p14:sldId id="214747953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7FD0D05-1B6C-B9DD-05F5-5BAF8705D900}" name="Ron Sasaki" initials="RS" userId="S::rsasaki@microsoft.com::d50e61ca-c12c-4489-bcc9-f00936fa5f6e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7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E0E0"/>
    <a:srgbClr val="F1EDEA"/>
    <a:srgbClr val="F4F3F5"/>
    <a:srgbClr val="FFFFFF"/>
    <a:srgbClr val="000000"/>
    <a:srgbClr val="FEE398"/>
    <a:srgbClr val="FFA38C"/>
    <a:srgbClr val="F4F4F7"/>
    <a:srgbClr val="FFF7F4"/>
    <a:srgbClr val="2943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FF4179-24D3-43A8-ACBB-06874ED69AD2}" v="1" dt="2024-05-27T11:50:41.442"/>
    <p1510:client id="{81649301-6F26-4EE1-A36C-BD616665BA45}" v="1" dt="2024-05-27T11:55:44.6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15" autoAdjust="0"/>
    <p:restoredTop sz="78307" autoAdjust="0"/>
  </p:normalViewPr>
  <p:slideViewPr>
    <p:cSldViewPr snapToGrid="0">
      <p:cViewPr varScale="1">
        <p:scale>
          <a:sx n="99" d="100"/>
          <a:sy n="99" d="100"/>
        </p:scale>
        <p:origin x="10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Mergell" userId="a0f4f3de-9f8a-40e0-9575-098a7b81e7ec" providerId="ADAL" clId="{81649301-6F26-4EE1-A36C-BD616665BA45}"/>
    <pc:docChg chg="custSel addSld delSld modSld modSection">
      <pc:chgData name="Michael Mergell" userId="a0f4f3de-9f8a-40e0-9575-098a7b81e7ec" providerId="ADAL" clId="{81649301-6F26-4EE1-A36C-BD616665BA45}" dt="2024-05-27T11:57:10.940" v="4" actId="47"/>
      <pc:docMkLst>
        <pc:docMk/>
      </pc:docMkLst>
      <pc:sldChg chg="addSp delSp modSp add del mod">
        <pc:chgData name="Michael Mergell" userId="a0f4f3de-9f8a-40e0-9575-098a7b81e7ec" providerId="ADAL" clId="{81649301-6F26-4EE1-A36C-BD616665BA45}" dt="2024-05-27T11:57:10.940" v="4" actId="47"/>
        <pc:sldMkLst>
          <pc:docMk/>
          <pc:sldMk cId="2501456244" sldId="2147481412"/>
        </pc:sldMkLst>
        <pc:spChg chg="del">
          <ac:chgData name="Michael Mergell" userId="a0f4f3de-9f8a-40e0-9575-098a7b81e7ec" providerId="ADAL" clId="{81649301-6F26-4EE1-A36C-BD616665BA45}" dt="2024-05-27T11:55:48.352" v="1" actId="478"/>
          <ac:spMkLst>
            <pc:docMk/>
            <pc:sldMk cId="2501456244" sldId="2147481412"/>
            <ac:spMk id="2" creationId="{8BFAD35A-E437-7474-5A91-84116F862FF1}"/>
          </ac:spMkLst>
        </pc:spChg>
        <pc:spChg chg="del">
          <ac:chgData name="Michael Mergell" userId="a0f4f3de-9f8a-40e0-9575-098a7b81e7ec" providerId="ADAL" clId="{81649301-6F26-4EE1-A36C-BD616665BA45}" dt="2024-05-27T11:55:53.790" v="3" actId="478"/>
          <ac:spMkLst>
            <pc:docMk/>
            <pc:sldMk cId="2501456244" sldId="2147481412"/>
            <ac:spMk id="47" creationId="{0CC70ABF-4D3B-6C3B-2D42-736A2BBD0849}"/>
          </ac:spMkLst>
        </pc:spChg>
        <pc:spChg chg="add del mod">
          <ac:chgData name="Michael Mergell" userId="a0f4f3de-9f8a-40e0-9575-098a7b81e7ec" providerId="ADAL" clId="{81649301-6F26-4EE1-A36C-BD616665BA45}" dt="2024-05-27T11:55:50.006" v="2" actId="478"/>
          <ac:spMkLst>
            <pc:docMk/>
            <pc:sldMk cId="2501456244" sldId="2147481412"/>
            <ac:spMk id="49" creationId="{46ABEABB-EC01-6DBD-C0C9-37E4E70ECE24}"/>
          </ac:spMkLst>
        </pc:spChg>
      </pc:sldChg>
    </pc:docChg>
  </pc:docChgLst>
  <pc:docChgLst>
    <pc:chgData name="Michael Mergell" userId="a0f4f3de-9f8a-40e0-9575-098a7b81e7ec" providerId="ADAL" clId="{D8BA4632-750E-4CA9-A932-12112C81EE9C}"/>
    <pc:docChg chg="undo custSel modSld">
      <pc:chgData name="Michael Mergell" userId="a0f4f3de-9f8a-40e0-9575-098a7b81e7ec" providerId="ADAL" clId="{D8BA4632-750E-4CA9-A932-12112C81EE9C}" dt="2024-05-20T17:21:21.542" v="68" actId="20577"/>
      <pc:docMkLst>
        <pc:docMk/>
      </pc:docMkLst>
      <pc:sldChg chg="modSp mod">
        <pc:chgData name="Michael Mergell" userId="a0f4f3de-9f8a-40e0-9575-098a7b81e7ec" providerId="ADAL" clId="{D8BA4632-750E-4CA9-A932-12112C81EE9C}" dt="2024-05-20T17:17:33.554" v="4" actId="20577"/>
        <pc:sldMkLst>
          <pc:docMk/>
          <pc:sldMk cId="3520385053" sldId="2147479518"/>
        </pc:sldMkLst>
        <pc:spChg chg="mod">
          <ac:chgData name="Michael Mergell" userId="a0f4f3de-9f8a-40e0-9575-098a7b81e7ec" providerId="ADAL" clId="{D8BA4632-750E-4CA9-A932-12112C81EE9C}" dt="2024-05-20T17:17:33.554" v="4" actId="20577"/>
          <ac:spMkLst>
            <pc:docMk/>
            <pc:sldMk cId="3520385053" sldId="2147479518"/>
            <ac:spMk id="7" creationId="{F373D79E-2E7D-18F3-E3F1-C0C57DEB785E}"/>
          </ac:spMkLst>
        </pc:spChg>
      </pc:sldChg>
      <pc:sldChg chg="modSp mod">
        <pc:chgData name="Michael Mergell" userId="a0f4f3de-9f8a-40e0-9575-098a7b81e7ec" providerId="ADAL" clId="{D8BA4632-750E-4CA9-A932-12112C81EE9C}" dt="2024-05-20T17:21:21.542" v="68" actId="20577"/>
        <pc:sldMkLst>
          <pc:docMk/>
          <pc:sldMk cId="1142782465" sldId="2147479545"/>
        </pc:sldMkLst>
        <pc:spChg chg="mod">
          <ac:chgData name="Michael Mergell" userId="a0f4f3de-9f8a-40e0-9575-098a7b81e7ec" providerId="ADAL" clId="{D8BA4632-750E-4CA9-A932-12112C81EE9C}" dt="2024-05-20T17:21:21.542" v="68" actId="20577"/>
          <ac:spMkLst>
            <pc:docMk/>
            <pc:sldMk cId="1142782465" sldId="2147479545"/>
            <ac:spMk id="3" creationId="{66AFD4FB-9FA9-974D-A37E-1C349E3A08D0}"/>
          </ac:spMkLst>
        </pc:spChg>
      </pc:sldChg>
      <pc:sldChg chg="modSp mod modNotesTx">
        <pc:chgData name="Michael Mergell" userId="a0f4f3de-9f8a-40e0-9575-098a7b81e7ec" providerId="ADAL" clId="{D8BA4632-750E-4CA9-A932-12112C81EE9C}" dt="2024-05-20T17:18:13.844" v="15" actId="20577"/>
        <pc:sldMkLst>
          <pc:docMk/>
          <pc:sldMk cId="2140346078" sldId="2147481395"/>
        </pc:sldMkLst>
        <pc:spChg chg="mod">
          <ac:chgData name="Michael Mergell" userId="a0f4f3de-9f8a-40e0-9575-098a7b81e7ec" providerId="ADAL" clId="{D8BA4632-750E-4CA9-A932-12112C81EE9C}" dt="2024-05-20T17:18:13.844" v="15" actId="20577"/>
          <ac:spMkLst>
            <pc:docMk/>
            <pc:sldMk cId="2140346078" sldId="2147481395"/>
            <ac:spMk id="7" creationId="{FB0D54E9-FA4C-C0C1-B89E-5AFF0EA64346}"/>
          </ac:spMkLst>
        </pc:spChg>
      </pc:sldChg>
    </pc:docChg>
  </pc:docChgLst>
  <pc:docChgLst>
    <pc:chgData name="Michael Mergell" userId="a0f4f3de-9f8a-40e0-9575-098a7b81e7ec" providerId="ADAL" clId="{5AFF4179-24D3-43A8-ACBB-06874ED69AD2}"/>
    <pc:docChg chg="undo custSel addSld delSld modSld modSection">
      <pc:chgData name="Michael Mergell" userId="a0f4f3de-9f8a-40e0-9575-098a7b81e7ec" providerId="ADAL" clId="{5AFF4179-24D3-43A8-ACBB-06874ED69AD2}" dt="2024-05-27T11:51:27.670" v="27" actId="47"/>
      <pc:docMkLst>
        <pc:docMk/>
      </pc:docMkLst>
      <pc:sldChg chg="modSp mod">
        <pc:chgData name="Michael Mergell" userId="a0f4f3de-9f8a-40e0-9575-098a7b81e7ec" providerId="ADAL" clId="{5AFF4179-24D3-43A8-ACBB-06874ED69AD2}" dt="2024-05-27T11:49:24.900" v="21" actId="6549"/>
        <pc:sldMkLst>
          <pc:docMk/>
          <pc:sldMk cId="1625347376" sldId="2147479561"/>
        </pc:sldMkLst>
        <pc:spChg chg="mod">
          <ac:chgData name="Michael Mergell" userId="a0f4f3de-9f8a-40e0-9575-098a7b81e7ec" providerId="ADAL" clId="{5AFF4179-24D3-43A8-ACBB-06874ED69AD2}" dt="2024-05-27T11:46:24.042" v="1"/>
          <ac:spMkLst>
            <pc:docMk/>
            <pc:sldMk cId="1625347376" sldId="2147479561"/>
            <ac:spMk id="42" creationId="{F0536530-9435-1A54-F8FE-28834EB8CBE8}"/>
          </ac:spMkLst>
        </pc:spChg>
        <pc:spChg chg="mod">
          <ac:chgData name="Michael Mergell" userId="a0f4f3de-9f8a-40e0-9575-098a7b81e7ec" providerId="ADAL" clId="{5AFF4179-24D3-43A8-ACBB-06874ED69AD2}" dt="2024-05-27T11:49:24.900" v="21" actId="6549"/>
          <ac:spMkLst>
            <pc:docMk/>
            <pc:sldMk cId="1625347376" sldId="2147479561"/>
            <ac:spMk id="1038" creationId="{2BF837E4-B9F8-BA1B-C208-F47CEA604361}"/>
          </ac:spMkLst>
        </pc:spChg>
      </pc:sldChg>
      <pc:sldChg chg="modSp mod">
        <pc:chgData name="Michael Mergell" userId="a0f4f3de-9f8a-40e0-9575-098a7b81e7ec" providerId="ADAL" clId="{5AFF4179-24D3-43A8-ACBB-06874ED69AD2}" dt="2024-05-27T11:48:55.390" v="16" actId="313"/>
        <pc:sldMkLst>
          <pc:docMk/>
          <pc:sldMk cId="106887268" sldId="2147479569"/>
        </pc:sldMkLst>
        <pc:spChg chg="mod">
          <ac:chgData name="Michael Mergell" userId="a0f4f3de-9f8a-40e0-9575-098a7b81e7ec" providerId="ADAL" clId="{5AFF4179-24D3-43A8-ACBB-06874ED69AD2}" dt="2024-05-27T11:46:20.360" v="0"/>
          <ac:spMkLst>
            <pc:docMk/>
            <pc:sldMk cId="106887268" sldId="2147479569"/>
            <ac:spMk id="12" creationId="{BA242EE2-A056-7B22-9337-1C8A4B2D0156}"/>
          </ac:spMkLst>
        </pc:spChg>
        <pc:spChg chg="mod">
          <ac:chgData name="Michael Mergell" userId="a0f4f3de-9f8a-40e0-9575-098a7b81e7ec" providerId="ADAL" clId="{5AFF4179-24D3-43A8-ACBB-06874ED69AD2}" dt="2024-05-27T11:48:55.390" v="16" actId="313"/>
          <ac:spMkLst>
            <pc:docMk/>
            <pc:sldMk cId="106887268" sldId="2147479569"/>
            <ac:spMk id="22" creationId="{12E8332C-4539-C6F2-54CC-950F294B58F8}"/>
          </ac:spMkLst>
        </pc:spChg>
      </pc:sldChg>
      <pc:sldChg chg="modNotesTx">
        <pc:chgData name="Michael Mergell" userId="a0f4f3de-9f8a-40e0-9575-098a7b81e7ec" providerId="ADAL" clId="{5AFF4179-24D3-43A8-ACBB-06874ED69AD2}" dt="2024-05-27T11:49:55.025" v="22" actId="20577"/>
        <pc:sldMkLst>
          <pc:docMk/>
          <pc:sldMk cId="2140346078" sldId="2147481395"/>
        </pc:sldMkLst>
      </pc:sldChg>
      <pc:sldChg chg="modSp mod">
        <pc:chgData name="Michael Mergell" userId="a0f4f3de-9f8a-40e0-9575-098a7b81e7ec" providerId="ADAL" clId="{5AFF4179-24D3-43A8-ACBB-06874ED69AD2}" dt="2024-05-27T11:48:53.307" v="14" actId="313"/>
        <pc:sldMkLst>
          <pc:docMk/>
          <pc:sldMk cId="574644236" sldId="2147481396"/>
        </pc:sldMkLst>
        <pc:spChg chg="mod">
          <ac:chgData name="Michael Mergell" userId="a0f4f3de-9f8a-40e0-9575-098a7b81e7ec" providerId="ADAL" clId="{5AFF4179-24D3-43A8-ACBB-06874ED69AD2}" dt="2024-05-27T11:48:53.307" v="14" actId="313"/>
          <ac:spMkLst>
            <pc:docMk/>
            <pc:sldMk cId="574644236" sldId="2147481396"/>
            <ac:spMk id="22" creationId="{12E8332C-4539-C6F2-54CC-950F294B58F8}"/>
          </ac:spMkLst>
        </pc:spChg>
      </pc:sldChg>
      <pc:sldChg chg="addSp delSp modSp mod">
        <pc:chgData name="Michael Mergell" userId="a0f4f3de-9f8a-40e0-9575-098a7b81e7ec" providerId="ADAL" clId="{5AFF4179-24D3-43A8-ACBB-06874ED69AD2}" dt="2024-05-27T11:49:03.454" v="20" actId="313"/>
        <pc:sldMkLst>
          <pc:docMk/>
          <pc:sldMk cId="2958847182" sldId="2147481401"/>
        </pc:sldMkLst>
        <pc:spChg chg="add del">
          <ac:chgData name="Michael Mergell" userId="a0f4f3de-9f8a-40e0-9575-098a7b81e7ec" providerId="ADAL" clId="{5AFF4179-24D3-43A8-ACBB-06874ED69AD2}" dt="2024-05-27T11:48:32.531" v="12" actId="478"/>
          <ac:spMkLst>
            <pc:docMk/>
            <pc:sldMk cId="2958847182" sldId="2147481401"/>
            <ac:spMk id="2" creationId="{8BFAD35A-E437-7474-5A91-84116F862FF1}"/>
          </ac:spMkLst>
        </pc:spChg>
        <pc:spChg chg="mod">
          <ac:chgData name="Michael Mergell" userId="a0f4f3de-9f8a-40e0-9575-098a7b81e7ec" providerId="ADAL" clId="{5AFF4179-24D3-43A8-ACBB-06874ED69AD2}" dt="2024-05-27T11:46:28.469" v="2"/>
          <ac:spMkLst>
            <pc:docMk/>
            <pc:sldMk cId="2958847182" sldId="2147481401"/>
            <ac:spMk id="12" creationId="{BA242EE2-A056-7B22-9337-1C8A4B2D0156}"/>
          </ac:spMkLst>
        </pc:spChg>
        <pc:spChg chg="mod">
          <ac:chgData name="Michael Mergell" userId="a0f4f3de-9f8a-40e0-9575-098a7b81e7ec" providerId="ADAL" clId="{5AFF4179-24D3-43A8-ACBB-06874ED69AD2}" dt="2024-05-27T11:49:03.454" v="20" actId="313"/>
          <ac:spMkLst>
            <pc:docMk/>
            <pc:sldMk cId="2958847182" sldId="2147481401"/>
            <ac:spMk id="22" creationId="{12E8332C-4539-C6F2-54CC-950F294B58F8}"/>
          </ac:spMkLst>
        </pc:spChg>
        <pc:spChg chg="add del mod">
          <ac:chgData name="Michael Mergell" userId="a0f4f3de-9f8a-40e0-9575-098a7b81e7ec" providerId="ADAL" clId="{5AFF4179-24D3-43A8-ACBB-06874ED69AD2}" dt="2024-05-27T11:48:32.531" v="12" actId="478"/>
          <ac:spMkLst>
            <pc:docMk/>
            <pc:sldMk cId="2958847182" sldId="2147481401"/>
            <ac:spMk id="28" creationId="{28CAA5A9-42FE-6979-A3CE-6611C4D260F9}"/>
          </ac:spMkLst>
        </pc:spChg>
      </pc:sldChg>
      <pc:sldChg chg="modSp mod">
        <pc:chgData name="Michael Mergell" userId="a0f4f3de-9f8a-40e0-9575-098a7b81e7ec" providerId="ADAL" clId="{5AFF4179-24D3-43A8-ACBB-06874ED69AD2}" dt="2024-05-27T11:46:35.929" v="4" actId="20577"/>
        <pc:sldMkLst>
          <pc:docMk/>
          <pc:sldMk cId="4111216719" sldId="2147481404"/>
        </pc:sldMkLst>
        <pc:spChg chg="mod">
          <ac:chgData name="Michael Mergell" userId="a0f4f3de-9f8a-40e0-9575-098a7b81e7ec" providerId="ADAL" clId="{5AFF4179-24D3-43A8-ACBB-06874ED69AD2}" dt="2024-05-27T11:46:35.929" v="4" actId="20577"/>
          <ac:spMkLst>
            <pc:docMk/>
            <pc:sldMk cId="4111216719" sldId="2147481404"/>
            <ac:spMk id="12" creationId="{C1BF03C6-E45F-40B5-255E-BDF8AB050287}"/>
          </ac:spMkLst>
        </pc:spChg>
      </pc:sldChg>
      <pc:sldChg chg="addSp delSp modSp add del mod">
        <pc:chgData name="Michael Mergell" userId="a0f4f3de-9f8a-40e0-9575-098a7b81e7ec" providerId="ADAL" clId="{5AFF4179-24D3-43A8-ACBB-06874ED69AD2}" dt="2024-05-27T11:51:27.670" v="27" actId="47"/>
        <pc:sldMkLst>
          <pc:docMk/>
          <pc:sldMk cId="1322144386" sldId="2147481412"/>
        </pc:sldMkLst>
        <pc:spChg chg="del">
          <ac:chgData name="Michael Mergell" userId="a0f4f3de-9f8a-40e0-9575-098a7b81e7ec" providerId="ADAL" clId="{5AFF4179-24D3-43A8-ACBB-06874ED69AD2}" dt="2024-05-27T11:50:46.186" v="25" actId="478"/>
          <ac:spMkLst>
            <pc:docMk/>
            <pc:sldMk cId="1322144386" sldId="2147481412"/>
            <ac:spMk id="2" creationId="{8BFAD35A-E437-7474-5A91-84116F862FF1}"/>
          </ac:spMkLst>
        </pc:spChg>
        <pc:spChg chg="add del mod">
          <ac:chgData name="Michael Mergell" userId="a0f4f3de-9f8a-40e0-9575-098a7b81e7ec" providerId="ADAL" clId="{5AFF4179-24D3-43A8-ACBB-06874ED69AD2}" dt="2024-05-27T11:50:48.169" v="26" actId="478"/>
          <ac:spMkLst>
            <pc:docMk/>
            <pc:sldMk cId="1322144386" sldId="2147481412"/>
            <ac:spMk id="28" creationId="{60BB0CC6-0D60-97BB-9136-61065F8DDDD7}"/>
          </ac:spMkLst>
        </pc:spChg>
        <pc:spChg chg="del">
          <ac:chgData name="Michael Mergell" userId="a0f4f3de-9f8a-40e0-9575-098a7b81e7ec" providerId="ADAL" clId="{5AFF4179-24D3-43A8-ACBB-06874ED69AD2}" dt="2024-05-27T11:50:44.299" v="24" actId="478"/>
          <ac:spMkLst>
            <pc:docMk/>
            <pc:sldMk cId="1322144386" sldId="2147481412"/>
            <ac:spMk id="47" creationId="{0CC70ABF-4D3B-6C3B-2D42-736A2BBD084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2700EF-4563-E740-92E4-E23BA3F5389B}" type="datetime8">
              <a:rPr lang="en-US" smtClean="0">
                <a:latin typeface="Segoe UI" pitchFamily="34" charset="0"/>
              </a:rPr>
              <a:t>5/27/2024 1:55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AE102C2F-94C0-F241-B1C9-209EC2594BC4}" type="datetime8">
              <a:rPr lang="en-US" smtClean="0"/>
              <a:t>5/27/2024 1:55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de-DE" sz="1800" b="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102C2F-94C0-F241-B1C9-209EC2594BC4}" type="datetime8">
              <a:rPr lang="en-US" smtClean="0"/>
              <a:t>5/27/2024 1:55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32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102C2F-94C0-F241-B1C9-209EC2594BC4}" type="datetime8">
              <a:rPr lang="en-US" smtClean="0"/>
              <a:t>5/27/2024 1:55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336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102C2F-94C0-F241-B1C9-209EC2594BC4}" type="datetime8">
              <a:rPr lang="en-US" smtClean="0"/>
              <a:t>5/27/2024 1:55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278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102C2F-94C0-F241-B1C9-209EC2594BC4}" type="datetime8">
              <a:rPr lang="en-US" smtClean="0"/>
              <a:t>5/27/2024 1:55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22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102C2F-94C0-F241-B1C9-209EC2594BC4}" type="datetime8">
              <a:rPr lang="en-US" smtClean="0"/>
              <a:t>5/27/2024 1:55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024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102C2F-94C0-F241-B1C9-209EC2594BC4}" type="datetime8">
              <a:rPr lang="en-US" smtClean="0"/>
              <a:t>5/27/2024 1:55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46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102C2F-94C0-F241-B1C9-209EC2594BC4}" type="datetime8">
              <a:rPr lang="en-US" smtClean="0"/>
              <a:t>5/27/2024 1:55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964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102C2F-94C0-F241-B1C9-209EC2594BC4}" type="datetime8">
              <a:rPr lang="en-US" smtClean="0"/>
              <a:t>5/27/2024 1:55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41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B963A-44A8-4634-6A3B-A8D77CFB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C1BCD5-B15A-7D46-999E-8BC91BFBC5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C043AA-C003-1CB7-600F-2448E15065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3915A0C-51C4-6822-6382-3B28BF57685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BDD68-C128-5719-7BA2-DFF0F26A697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6AE983E-904D-B722-C89A-3C11F22EBF2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102C2F-94C0-F241-B1C9-209EC2594BC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5/27/2024 1:55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2B5C7C-9FBC-F501-9BEF-FEA236706F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81062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0DDB1-7A5D-0C67-0107-8FDF0A7F4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CFF6D9-5D8C-F394-8679-CE84E91FB1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FAF589-DDAA-E5C1-CD53-65EF5A7AE7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FAEDC1E-69DF-9395-2B67-94A7168360B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364B5-A75B-7400-0635-5022DC846B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AFC7C52-9B0D-DED0-C72A-71ADF8E85A8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102C2F-94C0-F241-B1C9-209EC2594BC4}" type="datetime8">
              <a:rPr lang="en-US" smtClean="0"/>
              <a:t>5/27/2024 1:55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033FF5-F5F4-A9CC-7861-E98EC117BB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57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adient_Dark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9C25A02-AC19-00D7-AA19-15FBBBA075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0BD8134C-9DAE-AC17-E85E-797425358B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BD6AF20-3445-2A80-6CE8-04C04421E1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6896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2-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A8A03C-9110-2600-11EF-7EC8A656DB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2137" y="2588260"/>
            <a:ext cx="3471863" cy="27732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spcBef>
                <a:spcPts val="0"/>
              </a:spcBef>
              <a:buSzPct val="100000"/>
              <a:buFont typeface="+mj-lt"/>
              <a:buAutoNum type="arabicPeriod"/>
              <a:tabLst>
                <a:tab pos="457200" algn="l"/>
              </a:tabLst>
              <a:defRPr>
                <a:solidFill>
                  <a:schemeClr val="tx1"/>
                </a:solidFill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Click to add agenda items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FF51780-D40A-A319-BDAA-730133A238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56100" y="2588259"/>
            <a:ext cx="3478213" cy="27732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spcBef>
                <a:spcPts val="0"/>
              </a:spcBef>
              <a:buSzPct val="100000"/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Click to add agenda items</a:t>
            </a:r>
          </a:p>
        </p:txBody>
      </p:sp>
    </p:spTree>
    <p:extLst>
      <p:ext uri="{BB962C8B-B14F-4D97-AF65-F5344CB8AC3E}">
        <p14:creationId xmlns:p14="http://schemas.microsoft.com/office/powerpoint/2010/main" val="1416163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page_Big headli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9654F913-8C73-8154-339B-5F55F59D6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081" y="2448062"/>
            <a:ext cx="10430257" cy="1015663"/>
          </a:xfrm>
        </p:spPr>
        <p:txBody>
          <a:bodyPr anchor="b" anchorCtr="0"/>
          <a:lstStyle>
            <a:lvl1pPr>
              <a:defRPr sz="6600" spc="-1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Big headline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AD7AFE0-BCF1-36FF-7EA7-BCB9808983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4278313"/>
            <a:ext cx="5055459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290F352-B453-F362-EDD0-00B6F4E63D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6409" y="4278313"/>
            <a:ext cx="5055459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023513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7680">
          <p15:clr>
            <a:srgbClr val="954F72"/>
          </p15:clr>
        </p15:guide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A76E6DB-43E3-9638-8EED-1A07351FE9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614460"/>
            <a:ext cx="819302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218498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1008" userDrawn="1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0FD7F3A0-AE9E-F4D1-2FA8-3A1E9EA0E8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594155"/>
            <a:ext cx="81964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B285081-0F92-6C1C-3512-5B288A411F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819302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68951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1008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180A9F-A1A7-5DB6-E89E-76F228103C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6390" y="1591056"/>
            <a:ext cx="536514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36ED656-29AE-AA0B-2536-E6F40F3312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2050" y="1591310"/>
            <a:ext cx="536514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804109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 userDrawn="1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08" userDrawn="1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A151F6C3-4C86-9BE0-3EF1-2A7F45C255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115C830D-6AE0-FCBB-3BB9-EFF53999C9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CAD7EC1-C7F9-87F1-55C3-BD621FEC89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41FF17A-50FC-D446-28DE-E297FDBEBB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381121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08EA551-F10A-E84D-1885-84662B8E6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056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9AE509D-953D-DAFE-1CFA-CA884266E5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1591056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859BF26-94A7-DE29-683E-3FF26324EB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1591056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684622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5FC17DB-F369-FD60-F937-6D86368B55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08EA551-F10A-E84D-1885-84662B8E6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97575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C805E6F-C958-680B-B451-D60BC887347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9AE509D-953D-DAFE-1CFA-CA884266E5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97575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3E1923A9-6862-5E39-000A-ADF4749943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859BF26-94A7-DE29-683E-3FF26324EB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97575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736771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4CE33728-F33A-8A85-4F59-E95CD991BB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4155"/>
            <a:ext cx="5269866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977E074-7BF3-AFBF-816A-6083687A21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67655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38839F2-C52C-C4AA-6F99-D918ABEA12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892925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0540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08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2A048E08-9484-4B49-59F4-E69B6910CB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0634B71-425C-AD5B-E93D-36901FD639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480DC35-6D2B-3C04-ADAC-CA31374AD6C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49035B-2CE7-2B6F-FC18-05B7AAD060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A138B69-6378-4265-3E29-E8A0FAC055A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074152" y="0"/>
            <a:ext cx="4114800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982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adient_Dark Purp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927425DA-3229-4755-8ECB-6BBAF1B326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13400DE-577A-F22E-6D22-067D750FD5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1E3568E9-EDDA-BA98-E968-A291C84577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3493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s_with Cap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18FEBA7-9547-B47A-AC0B-1B507B9D0F6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5365752" cy="2687003"/>
          </a:xfrm>
          <a:prstGeom prst="rect">
            <a:avLst/>
          </a:prstGeom>
          <a:solidFill>
            <a:srgbClr val="D9D9D6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D497F6CD-19FA-ACAE-FB83-28330FA3C8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575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695C2F5-3147-3A26-A25D-F87321E20D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44C7803-8AA6-2FFC-B7E1-B37E6FDB6D8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42049" y="1591310"/>
            <a:ext cx="5357813" cy="2687003"/>
          </a:xfrm>
          <a:prstGeom prst="rect">
            <a:avLst/>
          </a:prstGeom>
          <a:solidFill>
            <a:srgbClr val="D9D9D6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A5A11E0-202D-5EFF-D35F-04E19FA1C6D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575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38DB0D6-B721-F4FA-3F65-792A7C512C8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4976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9417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_with Cap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627A95E-0357-5914-7010-1D2F6BA4EA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3481388" cy="2687003"/>
          </a:xfrm>
          <a:prstGeom prst="rect">
            <a:avLst/>
          </a:prstGeom>
          <a:solidFill>
            <a:srgbClr val="D9D9D6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0D57D22-3C15-2296-2295-B8638F4859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347907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0C755E6-CA31-B10A-A01A-4CC68A1CF0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347761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64328BC-3456-8864-B2DC-59ACD6C43A9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560" y="1591310"/>
            <a:ext cx="3481388" cy="2687003"/>
          </a:xfrm>
          <a:prstGeom prst="rect">
            <a:avLst/>
          </a:prstGeom>
          <a:solidFill>
            <a:srgbClr val="D9D9D6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7C6B95DC-E74B-5F90-37A2-A23E19F747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74792" y="4575104"/>
            <a:ext cx="3476891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57AA38E-9101-D52F-C80E-7EE9B4310E7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83855" y="4976442"/>
            <a:ext cx="347761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1502E7B-F7B3-F184-CB49-466883FF433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8000" y="1591309"/>
            <a:ext cx="3486092" cy="2684159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3CB91D2-DE94-3F1C-512B-574096C683E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3626" y="4571913"/>
            <a:ext cx="3485371" cy="18785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2D1C074-4292-FC4F-0123-4B005665DC4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28000" y="4973784"/>
            <a:ext cx="3486092" cy="1565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35940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with 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S logo white - EMF">
            <a:extLst>
              <a:ext uri="{FF2B5EF4-FFF2-40B4-BE49-F238E27FC236}">
                <a16:creationId xmlns:a16="http://schemas.microsoft.com/office/drawing/2014/main" id="{37E26AFE-DE6D-4BB8-BFA8-71844F8CF0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 userDrawn="1"/>
        </p:nvSpPr>
        <p:spPr bwMode="blackWhite">
          <a:xfrm>
            <a:off x="584200" y="6446520"/>
            <a:ext cx="8193024" cy="1538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1000">
                <a:solidFill>
                  <a:srgbClr val="FFFFFF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5CDB97-C98E-1E29-E646-7E1E215234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326827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</p:spTree>
    <p:extLst>
      <p:ext uri="{BB962C8B-B14F-4D97-AF65-F5344CB8AC3E}">
        <p14:creationId xmlns:p14="http://schemas.microsoft.com/office/powerpoint/2010/main" val="92506913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llustration_Soft focu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BB2FCDC-1864-6C1C-3C44-C6412B97D9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5699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13419986-4044-B473-D837-12B9FB4AFB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8B178F9-93DD-7447-DB0C-4B190F656E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3697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llustration_Wav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EE31C3A2-2502-5962-D44F-4F0B7DDDCF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-1"/>
            <a:ext cx="12188952" cy="6863434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5699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FAB6A0-A122-2BE0-9BE0-DFE55F64D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4269215-93A5-E2C5-B078-A2A3BC4231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3614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1/2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CB4AE7C7-69AD-F100-6AAD-66E2394A14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2" name="MS logo white - EMF">
            <a:extLst>
              <a:ext uri="{FF2B5EF4-FFF2-40B4-BE49-F238E27FC236}">
                <a16:creationId xmlns:a16="http://schemas.microsoft.com/office/drawing/2014/main" id="{29AA0694-93B3-A723-F9C9-53E401C82F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216"/>
            <a:ext cx="1366245" cy="29260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55AB98C-9F9F-D3B0-10A0-17DCB64F3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2" y="2769057"/>
            <a:ext cx="5068887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82F14D-1CBB-8E3B-8D2E-9B5EA00C55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3" y="4215827"/>
            <a:ext cx="5056757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3E5ACEC-04CC-D20B-D4D4-AF1B70D010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3F18C0F-35B3-00B9-E1FB-83D07536BB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1AAB13A-1E1B-E45F-BD10-BCD66080265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2889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Full page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2765699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4D44FA1-EE52-F9BC-B63E-D105CB6DE1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B4C53E4-E0E2-0DBC-1E21-DE54E6739E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1071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Dark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C9D6987-B7F5-0C98-A76B-1F2B3C15A8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7924" y="0"/>
            <a:ext cx="12188952" cy="68562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82285C3-99A0-8CCF-D634-885F1C5CB1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3384610"/>
            <a:ext cx="8193024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2EC080A7-654B-D07C-9038-BDE71311A2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8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6496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Dark Blue_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E4E4D2C8-20BC-7E5D-0A90-5DB478BDE6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B65EEA-77F3-C0F5-3483-CA4C24A82D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3387502"/>
            <a:ext cx="694944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203CD3A-B97F-B099-C6BA-D7F8AE1152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8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44D09D-1B98-1848-E708-C357D319EAE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077200" y="0"/>
            <a:ext cx="4114800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617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075" userDrawn="1">
          <p15:clr>
            <a:srgbClr val="FBAE40"/>
          </p15:clr>
        </p15:guide>
        <p15:guide id="2" orient="horz" pos="2450" userDrawn="1">
          <p15:clr>
            <a:srgbClr val="FBAE40"/>
          </p15:clr>
        </p15:guide>
        <p15:guide id="3" orient="horz" pos="2647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-column_Large typ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9614968-3494-E366-3F5D-AD4C362B90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1589670"/>
            <a:ext cx="8193024" cy="646908"/>
          </a:xfrm>
          <a:prstGeom prst="rect">
            <a:avLst/>
          </a:prstGeom>
        </p:spPr>
        <p:txBody>
          <a:bodyPr/>
          <a:lstStyle>
            <a:lvl1pPr marL="514350" indent="-514350">
              <a:lnSpc>
                <a:spcPct val="150000"/>
              </a:lnSpc>
              <a:spcBef>
                <a:spcPts val="0"/>
              </a:spcBef>
              <a:buSzPct val="100000"/>
              <a:buFont typeface="+mj-lt"/>
              <a:buAutoNum type="arabicPeriod"/>
              <a:defRPr sz="3200" spc="-20" baseline="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add agenda items</a:t>
            </a:r>
          </a:p>
        </p:txBody>
      </p:sp>
    </p:spTree>
    <p:extLst>
      <p:ext uri="{BB962C8B-B14F-4D97-AF65-F5344CB8AC3E}">
        <p14:creationId xmlns:p14="http://schemas.microsoft.com/office/powerpoint/2010/main" val="2820515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44" userDrawn="1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603102"/>
            <a:ext cx="11018520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E0D68D-2A69-DBB3-5530-8156E1AA6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8DDE9AA-0A0B-CBDB-0407-3CB0252BEFB4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59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95" r:id="rId1"/>
    <p:sldLayoutId id="2147484790" r:id="rId2"/>
    <p:sldLayoutId id="2147484774" r:id="rId3"/>
    <p:sldLayoutId id="2147484791" r:id="rId4"/>
    <p:sldLayoutId id="2147484673" r:id="rId5"/>
    <p:sldLayoutId id="2147484776" r:id="rId6"/>
    <p:sldLayoutId id="2147484680" r:id="rId7"/>
    <p:sldLayoutId id="2147484676" r:id="rId8"/>
    <p:sldLayoutId id="2147484775" r:id="rId9"/>
    <p:sldLayoutId id="2147484759" r:id="rId10"/>
    <p:sldLayoutId id="2147484769" r:id="rId11"/>
    <p:sldLayoutId id="2147484764" r:id="rId12"/>
    <p:sldLayoutId id="2147484820" r:id="rId13"/>
    <p:sldLayoutId id="2147484766" r:id="rId14"/>
    <p:sldLayoutId id="2147484813" r:id="rId15"/>
    <p:sldLayoutId id="2147484814" r:id="rId16"/>
    <p:sldLayoutId id="2147484811" r:id="rId17"/>
    <p:sldLayoutId id="2147484819" r:id="rId18"/>
    <p:sldLayoutId id="2147484772" r:id="rId19"/>
    <p:sldLayoutId id="2147484815" r:id="rId20"/>
    <p:sldLayoutId id="2147484771" r:id="rId21"/>
    <p:sldLayoutId id="2147484299" r:id="rId22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000" b="0" i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 Semilight" panose="020B0402040204020203" pitchFamily="34" charset="0"/>
        </a:defRPr>
      </a:lvl1pPr>
      <a:lvl2pPr marL="265176" marR="0" indent="-128016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680" userDrawn="1">
          <p15:clr>
            <a:srgbClr val="A5A5A5"/>
          </p15:clr>
        </p15:guide>
        <p15:guide id="3" userDrawn="1">
          <p15:clr>
            <a:srgbClr val="A5A5A5"/>
          </p15:clr>
        </p15:guide>
        <p15:guide id="4" pos="7496" userDrawn="1">
          <p15:clr>
            <a:srgbClr val="A5A5A5"/>
          </p15:clr>
        </p15:guide>
        <p15:guide id="5" orient="horz" userDrawn="1">
          <p15:clr>
            <a:srgbClr val="A5A5A5"/>
          </p15:clr>
        </p15:guide>
        <p15:guide id="6" orient="horz" pos="4320" userDrawn="1">
          <p15:clr>
            <a:srgbClr val="A5A5A5"/>
          </p15:clr>
        </p15:guide>
        <p15:guide id="7" orient="horz" pos="184" userDrawn="1">
          <p15:clr>
            <a:srgbClr val="A5A5A5"/>
          </p15:clr>
        </p15:guide>
        <p15:guide id="8" orient="horz" pos="4136" userDrawn="1">
          <p15:clr>
            <a:srgbClr val="A5A5A5"/>
          </p15:clr>
        </p15:guide>
        <p15:guide id="9" orient="horz" pos="3952" userDrawn="1">
          <p15:clr>
            <a:srgbClr val="C35EA4"/>
          </p15:clr>
        </p15:guide>
        <p15:guide id="10" orient="horz" pos="365" userDrawn="1">
          <p15:clr>
            <a:srgbClr val="C35EA4"/>
          </p15:clr>
        </p15:guide>
        <p15:guide id="11" pos="7307" userDrawn="1">
          <p15:clr>
            <a:srgbClr val="C35EA4"/>
          </p15:clr>
        </p15:guide>
        <p15:guide id="12" pos="365" userDrawn="1">
          <p15:clr>
            <a:srgbClr val="C35EA4"/>
          </p15:clr>
        </p15:guide>
        <p15:guide id="13" pos="188" userDrawn="1">
          <p15:clr>
            <a:srgbClr val="A5A5A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icrosoft_Teams" TargetMode="External"/><Relationship Id="rId13" Type="http://schemas.openxmlformats.org/officeDocument/2006/relationships/image" Target="../media/image17.png"/><Relationship Id="rId3" Type="http://schemas.openxmlformats.org/officeDocument/2006/relationships/image" Target="../media/image20.png"/><Relationship Id="rId7" Type="http://schemas.openxmlformats.org/officeDocument/2006/relationships/image" Target="../media/image12.png"/><Relationship Id="rId12" Type="http://schemas.openxmlformats.org/officeDocument/2006/relationships/image" Target="../media/image16.svg"/><Relationship Id="rId17" Type="http://schemas.openxmlformats.org/officeDocument/2006/relationships/image" Target="../media/image38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sv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5" Type="http://schemas.openxmlformats.org/officeDocument/2006/relationships/image" Target="../media/image36.png"/><Relationship Id="rId10" Type="http://schemas.openxmlformats.org/officeDocument/2006/relationships/image" Target="../media/image14.svg"/><Relationship Id="rId4" Type="http://schemas.openxmlformats.org/officeDocument/2006/relationships/hyperlink" Target="https://commons.wikimedia.org/wiki/File:SAP-Logo.svg" TargetMode="External"/><Relationship Id="rId9" Type="http://schemas.openxmlformats.org/officeDocument/2006/relationships/image" Target="../media/image13.png"/><Relationship Id="rId14" Type="http://schemas.openxmlformats.org/officeDocument/2006/relationships/hyperlink" Target="https://github.com/mimergel/SAP_Product_Copilot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media" Target="../media/media6.wmv"/><Relationship Id="rId7" Type="http://schemas.openxmlformats.org/officeDocument/2006/relationships/slideLayout" Target="../slideLayouts/slideLayout21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6" Type="http://schemas.openxmlformats.org/officeDocument/2006/relationships/video" Target="../media/media7.wmv"/><Relationship Id="rId11" Type="http://schemas.openxmlformats.org/officeDocument/2006/relationships/image" Target="../media/image41.png"/><Relationship Id="rId5" Type="http://schemas.microsoft.com/office/2007/relationships/media" Target="../media/media7.wmv"/><Relationship Id="rId10" Type="http://schemas.openxmlformats.org/officeDocument/2006/relationships/hyperlink" Target="https://github.com/mimergel/SAP_Product_Copilot" TargetMode="External"/><Relationship Id="rId4" Type="http://schemas.openxmlformats.org/officeDocument/2006/relationships/video" Target="../media/media6.wmv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icrosoft_Teams" TargetMode="External"/><Relationship Id="rId13" Type="http://schemas.openxmlformats.org/officeDocument/2006/relationships/image" Target="../media/image15.png"/><Relationship Id="rId3" Type="http://schemas.openxmlformats.org/officeDocument/2006/relationships/image" Target="../media/image20.png"/><Relationship Id="rId7" Type="http://schemas.openxmlformats.org/officeDocument/2006/relationships/image" Target="../media/image12.png"/><Relationship Id="rId12" Type="http://schemas.openxmlformats.org/officeDocument/2006/relationships/image" Target="../media/image22.svg"/><Relationship Id="rId17" Type="http://schemas.openxmlformats.org/officeDocument/2006/relationships/hyperlink" Target="https://github.com/mimergel/SAP_Table_Copilot" TargetMode="Externa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svg"/><Relationship Id="rId11" Type="http://schemas.openxmlformats.org/officeDocument/2006/relationships/image" Target="../media/image21.png"/><Relationship Id="rId5" Type="http://schemas.openxmlformats.org/officeDocument/2006/relationships/image" Target="../media/image10.png"/><Relationship Id="rId15" Type="http://schemas.openxmlformats.org/officeDocument/2006/relationships/image" Target="../media/image17.png"/><Relationship Id="rId10" Type="http://schemas.openxmlformats.org/officeDocument/2006/relationships/image" Target="../media/image14.svg"/><Relationship Id="rId4" Type="http://schemas.openxmlformats.org/officeDocument/2006/relationships/hyperlink" Target="https://commons.wikimedia.org/wiki/File:SAP-Logo.svg" TargetMode="External"/><Relationship Id="rId9" Type="http://schemas.openxmlformats.org/officeDocument/2006/relationships/image" Target="../media/image13.png"/><Relationship Id="rId14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8.wmv"/><Relationship Id="rId1" Type="http://schemas.microsoft.com/office/2007/relationships/media" Target="../media/media8.wmv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45.png"/><Relationship Id="rId4" Type="http://schemas.openxmlformats.org/officeDocument/2006/relationships/hyperlink" Target="https://commons.wikimedia.org/wiki/File:SAP-Logo.svg" TargetMode="External"/><Relationship Id="rId9" Type="http://schemas.openxmlformats.org/officeDocument/2006/relationships/hyperlink" Target="https://github.com/mimergel/SAP_Product_App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9.wmv"/><Relationship Id="rId1" Type="http://schemas.microsoft.com/office/2007/relationships/media" Target="../media/media9.wmv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hyperlink" Target="https://github.com/mimergel/Azure_OpenAi_Chat_in_Team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en.wikipedia.org/wiki/Microsoft_Teams" TargetMode="External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svg"/><Relationship Id="rId4" Type="http://schemas.openxmlformats.org/officeDocument/2006/relationships/image" Target="../media/image11.sv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github.com/mimergel/Azure_OpenAi_Chat_in_Teams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icrosoft_Teams" TargetMode="External"/><Relationship Id="rId13" Type="http://schemas.openxmlformats.org/officeDocument/2006/relationships/image" Target="../media/image15.png"/><Relationship Id="rId18" Type="http://schemas.openxmlformats.org/officeDocument/2006/relationships/image" Target="../media/image25.svg"/><Relationship Id="rId3" Type="http://schemas.openxmlformats.org/officeDocument/2006/relationships/image" Target="../media/image20.png"/><Relationship Id="rId21" Type="http://schemas.openxmlformats.org/officeDocument/2006/relationships/image" Target="../media/image28.png"/><Relationship Id="rId7" Type="http://schemas.openxmlformats.org/officeDocument/2006/relationships/image" Target="../media/image12.png"/><Relationship Id="rId12" Type="http://schemas.openxmlformats.org/officeDocument/2006/relationships/image" Target="../media/image22.sv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3.png"/><Relationship Id="rId20" Type="http://schemas.openxmlformats.org/officeDocument/2006/relationships/image" Target="../media/image27.sv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svg"/><Relationship Id="rId11" Type="http://schemas.openxmlformats.org/officeDocument/2006/relationships/image" Target="../media/image21.png"/><Relationship Id="rId5" Type="http://schemas.openxmlformats.org/officeDocument/2006/relationships/image" Target="../media/image10.png"/><Relationship Id="rId15" Type="http://schemas.openxmlformats.org/officeDocument/2006/relationships/image" Target="../media/image17.png"/><Relationship Id="rId23" Type="http://schemas.openxmlformats.org/officeDocument/2006/relationships/hyperlink" Target="https://github.com/mimergel/Azure_OpenAI_powered_SAP-Self-Services" TargetMode="External"/><Relationship Id="rId10" Type="http://schemas.openxmlformats.org/officeDocument/2006/relationships/image" Target="../media/image14.svg"/><Relationship Id="rId19" Type="http://schemas.openxmlformats.org/officeDocument/2006/relationships/image" Target="../media/image26.png"/><Relationship Id="rId4" Type="http://schemas.openxmlformats.org/officeDocument/2006/relationships/hyperlink" Target="https://commons.wikimedia.org/wiki/File:SAP-Logo.svg" TargetMode="External"/><Relationship Id="rId9" Type="http://schemas.openxmlformats.org/officeDocument/2006/relationships/image" Target="../media/image13.png"/><Relationship Id="rId14" Type="http://schemas.openxmlformats.org/officeDocument/2006/relationships/image" Target="../media/image16.svg"/><Relationship Id="rId22" Type="http://schemas.openxmlformats.org/officeDocument/2006/relationships/image" Target="../media/image2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2.wmv"/><Relationship Id="rId7" Type="http://schemas.openxmlformats.org/officeDocument/2006/relationships/slideLayout" Target="../slideLayouts/slideLayout2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video" Target="../media/media3.wmv"/><Relationship Id="rId11" Type="http://schemas.openxmlformats.org/officeDocument/2006/relationships/hyperlink" Target="https://github.com/mimergel/Azure_OpenAI_powered_SAP-Self-Services" TargetMode="External"/><Relationship Id="rId5" Type="http://schemas.microsoft.com/office/2007/relationships/media" Target="../media/media3.wmv"/><Relationship Id="rId10" Type="http://schemas.openxmlformats.org/officeDocument/2006/relationships/image" Target="../media/image32.png"/><Relationship Id="rId4" Type="http://schemas.openxmlformats.org/officeDocument/2006/relationships/video" Target="../media/media2.wmv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hyperlink" Target="https://commons.wikimedia.org/wiki/File:SAP-Logo.svg" TargetMode="External"/><Relationship Id="rId3" Type="http://schemas.openxmlformats.org/officeDocument/2006/relationships/image" Target="../media/image33.png"/><Relationship Id="rId7" Type="http://schemas.openxmlformats.org/officeDocument/2006/relationships/hyperlink" Target="https://en.wikipedia.org/wiki/Microsoft_Teams" TargetMode="Externa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11" Type="http://schemas.openxmlformats.org/officeDocument/2006/relationships/image" Target="../media/image16.svg"/><Relationship Id="rId5" Type="http://schemas.openxmlformats.org/officeDocument/2006/relationships/image" Target="../media/image11.svg"/><Relationship Id="rId15" Type="http://schemas.openxmlformats.org/officeDocument/2006/relationships/hyperlink" Target="https://github.com/mimergel/Chat_with_your_SAP_Data" TargetMode="External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6" Type="http://schemas.openxmlformats.org/officeDocument/2006/relationships/hyperlink" Target="https://github.com/mimergel/Chat_with_your_SAP_Data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373D79E-2E7D-18F3-E3F1-C0C57DEB785E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569910" y="2765699"/>
            <a:ext cx="9190315" cy="1231106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Boost Productivity with SAP +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Power Platform + Teams  + OpenAI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535471E-F924-A106-533A-1B075BB961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2" y="4215827"/>
            <a:ext cx="6949440" cy="246221"/>
          </a:xfrm>
        </p:spPr>
        <p:txBody>
          <a:bodyPr/>
          <a:lstStyle/>
          <a:p>
            <a:r>
              <a:rPr lang="en-US"/>
              <a:t>Michael Mergell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07B5B55-C41C-C1D3-F01F-C54D535CC1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November 2023</a:t>
            </a:r>
          </a:p>
        </p:txBody>
      </p:sp>
    </p:spTree>
    <p:extLst>
      <p:ext uri="{BB962C8B-B14F-4D97-AF65-F5344CB8AC3E}">
        <p14:creationId xmlns:p14="http://schemas.microsoft.com/office/powerpoint/2010/main" val="352038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AD35A-E437-7474-5A91-84116F862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/>
          <a:p>
            <a:r>
              <a:rPr lang="en-US" dirty="0"/>
              <a:t>4. </a:t>
            </a:r>
            <a:r>
              <a:rPr lang="en-US" dirty="0">
                <a:cs typeface="Segoe UI Semilight"/>
              </a:rPr>
              <a:t>SAP Product Copilot</a:t>
            </a:r>
            <a:endParaRPr lang="en-US" dirty="0"/>
          </a:p>
        </p:txBody>
      </p:sp>
      <p:pic>
        <p:nvPicPr>
          <p:cNvPr id="3" name="Picture 2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23377A30-34B3-9846-D298-37B76051D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93711" y="697016"/>
            <a:ext cx="1292275" cy="6400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0E053A6-6621-5C28-A1BB-1A61CCCA1B02}"/>
              </a:ext>
            </a:extLst>
          </p:cNvPr>
          <p:cNvGrpSpPr/>
          <p:nvPr/>
        </p:nvGrpSpPr>
        <p:grpSpPr>
          <a:xfrm>
            <a:off x="432941" y="2367724"/>
            <a:ext cx="1288623" cy="3537065"/>
            <a:chOff x="948350" y="2757380"/>
            <a:chExt cx="1288623" cy="353706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6DB2032-8B18-AE1F-B78C-E7EAA8CD67C2}"/>
                </a:ext>
              </a:extLst>
            </p:cNvPr>
            <p:cNvGrpSpPr/>
            <p:nvPr/>
          </p:nvGrpSpPr>
          <p:grpSpPr>
            <a:xfrm>
              <a:off x="948350" y="5074887"/>
              <a:ext cx="1288623" cy="1219558"/>
              <a:chOff x="948350" y="5026875"/>
              <a:chExt cx="1288623" cy="1219558"/>
            </a:xfrm>
          </p:grpSpPr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F76915ED-FD0F-6059-CE76-397BDD4239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37902" y="502687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42EE2-A056-7B22-9337-1C8A4B2D0156}"/>
                  </a:ext>
                </a:extLst>
              </p:cNvPr>
              <p:cNvSpPr txBox="1"/>
              <p:nvPr/>
            </p:nvSpPr>
            <p:spPr>
              <a:xfrm>
                <a:off x="948350" y="6000212"/>
                <a:ext cx="12886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GB" sz="1600" dirty="0"/>
                  <a:t>Copilot Studio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4AAE227-5B4B-34FB-1410-9BD895972E3B}"/>
                </a:ext>
              </a:extLst>
            </p:cNvPr>
            <p:cNvGrpSpPr/>
            <p:nvPr/>
          </p:nvGrpSpPr>
          <p:grpSpPr>
            <a:xfrm>
              <a:off x="1135461" y="2757380"/>
              <a:ext cx="914400" cy="1155245"/>
              <a:chOff x="1225937" y="3206738"/>
              <a:chExt cx="914400" cy="1155245"/>
            </a:xfrm>
          </p:grpSpPr>
          <p:pic>
            <p:nvPicPr>
              <p:cNvPr id="9" name="Picture 8" descr="A picture containing symbol, graphics, screenshot, font&#10;&#10;Description automatically generated">
                <a:extLst>
                  <a:ext uri="{FF2B5EF4-FFF2-40B4-BE49-F238E27FC236}">
                    <a16:creationId xmlns:a16="http://schemas.microsoft.com/office/drawing/2014/main" id="{60C5F0DE-F858-D48D-3B1E-F6C4A1DCF2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837473B0-CC2E-450A-ABE3-18F120FF3D39}">
                    <a1611:picAttrSrcUrl xmlns:a1611="http://schemas.microsoft.com/office/drawing/2016/11/main" r:id="rId8"/>
                  </a:ext>
                </a:extLst>
              </a:blip>
              <a:stretch>
                <a:fillRect/>
              </a:stretch>
            </p:blipFill>
            <p:spPr>
              <a:xfrm>
                <a:off x="1225937" y="3206738"/>
                <a:ext cx="914400" cy="850392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93E581-7755-79EA-FBDA-1B82739B2CDD}"/>
                  </a:ext>
                </a:extLst>
              </p:cNvPr>
              <p:cNvSpPr txBox="1"/>
              <p:nvPr/>
            </p:nvSpPr>
            <p:spPr>
              <a:xfrm>
                <a:off x="1309511" y="4115762"/>
                <a:ext cx="80892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GB" sz="1600"/>
                  <a:t>Teams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6C4654-D9DA-7230-5417-F1271F923ED3}"/>
                </a:ext>
              </a:extLst>
            </p:cNvPr>
            <p:cNvSpPr txBox="1"/>
            <p:nvPr/>
          </p:nvSpPr>
          <p:spPr>
            <a:xfrm>
              <a:off x="1407917" y="4366815"/>
              <a:ext cx="11060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1600"/>
                <a:t>1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2351CF2-85A4-F0AA-C44A-664F3A1F0953}"/>
              </a:ext>
            </a:extLst>
          </p:cNvPr>
          <p:cNvGrpSpPr/>
          <p:nvPr/>
        </p:nvGrpSpPr>
        <p:grpSpPr>
          <a:xfrm>
            <a:off x="6047715" y="2528522"/>
            <a:ext cx="727977" cy="393350"/>
            <a:chOff x="7873848" y="5171566"/>
            <a:chExt cx="727977" cy="39335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B7A86F-A51E-76C8-5C23-32F1AF9BDB20}"/>
                </a:ext>
              </a:extLst>
            </p:cNvPr>
            <p:cNvSpPr txBox="1"/>
            <p:nvPr/>
          </p:nvSpPr>
          <p:spPr>
            <a:xfrm>
              <a:off x="8183242" y="5171566"/>
              <a:ext cx="11060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1600"/>
                <a:t>5</a:t>
              </a:r>
            </a:p>
          </p:txBody>
        </p:sp>
        <p:sp>
          <p:nvSpPr>
            <p:cNvPr id="15" name="Arrow: Left-Right 14">
              <a:extLst>
                <a:ext uri="{FF2B5EF4-FFF2-40B4-BE49-F238E27FC236}">
                  <a16:creationId xmlns:a16="http://schemas.microsoft.com/office/drawing/2014/main" id="{EA64616A-66AE-0608-A0A2-F4B5902B42C3}"/>
                </a:ext>
              </a:extLst>
            </p:cNvPr>
            <p:cNvSpPr/>
            <p:nvPr/>
          </p:nvSpPr>
          <p:spPr bwMode="auto">
            <a:xfrm>
              <a:off x="7873848" y="5417787"/>
              <a:ext cx="727977" cy="147129"/>
            </a:xfrm>
            <a:prstGeom prst="left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09CC86-4FDA-C8E7-C056-C9CA764FB06C}"/>
              </a:ext>
            </a:extLst>
          </p:cNvPr>
          <p:cNvGrpSpPr/>
          <p:nvPr/>
        </p:nvGrpSpPr>
        <p:grpSpPr>
          <a:xfrm>
            <a:off x="2542115" y="3476656"/>
            <a:ext cx="1559081" cy="1380573"/>
            <a:chOff x="3014480" y="3108138"/>
            <a:chExt cx="1559081" cy="1380573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8C528249-C52D-855B-3373-E8EA4AFCE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36820" y="3108138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BCEF85-1BE6-8BDD-B132-5ED7467C3FDC}"/>
                </a:ext>
              </a:extLst>
            </p:cNvPr>
            <p:cNvSpPr txBox="1"/>
            <p:nvPr/>
          </p:nvSpPr>
          <p:spPr>
            <a:xfrm>
              <a:off x="3014480" y="3996268"/>
              <a:ext cx="155908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GB" sz="1600"/>
                <a:t>Power Automate </a:t>
              </a:r>
            </a:p>
            <a:p>
              <a:pPr algn="ctr"/>
              <a:r>
                <a:rPr lang="en-GB" sz="1600"/>
                <a:t>Flow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90B0D0B-7672-9DF4-0D3E-D485D0F2C554}"/>
              </a:ext>
            </a:extLst>
          </p:cNvPr>
          <p:cNvSpPr txBox="1"/>
          <p:nvPr/>
        </p:nvSpPr>
        <p:spPr>
          <a:xfrm>
            <a:off x="4382120" y="4731259"/>
            <a:ext cx="11060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1600"/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E8332C-4539-C6F2-54CC-950F294B58F8}"/>
              </a:ext>
            </a:extLst>
          </p:cNvPr>
          <p:cNvSpPr txBox="1"/>
          <p:nvPr/>
        </p:nvSpPr>
        <p:spPr>
          <a:xfrm>
            <a:off x="8601902" y="697016"/>
            <a:ext cx="3478699" cy="54448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marL="342900" indent="-342900">
              <a:buAutoNum type="arabicPeriod"/>
            </a:pPr>
            <a:r>
              <a:rPr lang="en-GB" sz="1600" dirty="0"/>
              <a:t>A user starts a conversation with the copilot in Teams. </a:t>
            </a:r>
            <a:endParaRPr lang="en-GB" sz="1600" dirty="0">
              <a:cs typeface="Segoe UI"/>
            </a:endParaRPr>
          </a:p>
          <a:p>
            <a:pPr marL="342900" indent="-342900" algn="l">
              <a:buAutoNum type="arabicPeriod"/>
            </a:pPr>
            <a:endParaRPr lang="en-GB" sz="1600" dirty="0"/>
          </a:p>
          <a:p>
            <a:pPr marL="342900" indent="-342900">
              <a:buAutoNum type="arabicPeriod"/>
            </a:pPr>
            <a:r>
              <a:rPr lang="en-GB" sz="1600" dirty="0"/>
              <a:t>The copilot calls the flow.</a:t>
            </a:r>
            <a:endParaRPr lang="en-GB" sz="1600" dirty="0">
              <a:cs typeface="Segoe UI"/>
            </a:endParaRPr>
          </a:p>
          <a:p>
            <a:pPr marL="342900" indent="-342900" algn="l">
              <a:buAutoNum type="arabicPeriod"/>
            </a:pPr>
            <a:endParaRPr lang="en-GB" sz="1600" dirty="0"/>
          </a:p>
          <a:p>
            <a:pPr marL="342900" indent="-342900">
              <a:buAutoNum type="arabicPeriod"/>
            </a:pPr>
            <a:r>
              <a:rPr lang="en-GB" sz="1600" dirty="0"/>
              <a:t>The flow triggers OpenAI via HTTP. The conversation continues until OpenAI has the intended action and all related information. </a:t>
            </a:r>
            <a:endParaRPr lang="en-GB" sz="1600" dirty="0">
              <a:cs typeface="Segoe UI"/>
            </a:endParaRPr>
          </a:p>
          <a:p>
            <a:pPr marL="342900" indent="-342900" algn="l">
              <a:buAutoNum type="arabicPeriod"/>
            </a:pPr>
            <a:endParaRPr lang="en-GB" sz="1600" dirty="0"/>
          </a:p>
          <a:p>
            <a:pPr marL="342900" indent="-342900">
              <a:buAutoNum type="arabicPeriod"/>
            </a:pPr>
            <a:r>
              <a:rPr lang="en-GB" sz="1600" dirty="0">
                <a:solidFill>
                  <a:srgbClr val="FFFFFF"/>
                </a:solidFill>
                <a:ea typeface="+mn-lt"/>
                <a:cs typeface="+mn-lt"/>
              </a:rPr>
              <a:t>Once confirmed, OpenAI sends a JSON message containing the action details. The flow then proceeds accordingly and triggers the SAPOData connector.</a:t>
            </a:r>
            <a:endParaRPr lang="en-GB" sz="1600" dirty="0">
              <a:cs typeface="Segoe UI"/>
            </a:endParaRPr>
          </a:p>
          <a:p>
            <a:pPr marL="347345" lvl="1"/>
            <a:endParaRPr lang="en-GB" sz="1600" dirty="0">
              <a:cs typeface="Segoe UI"/>
            </a:endParaRPr>
          </a:p>
          <a:p>
            <a:pPr marL="342900" indent="-342900" algn="l">
              <a:buAutoNum type="arabicPeriod"/>
            </a:pPr>
            <a:r>
              <a:rPr lang="en-GB" sz="1600" dirty="0"/>
              <a:t>The SAPOData Connector connects to SAP directly or via the Azure API Management.</a:t>
            </a:r>
            <a:endParaRPr lang="en-GB" sz="1600" dirty="0">
              <a:cs typeface="Segoe UI"/>
            </a:endParaRPr>
          </a:p>
        </p:txBody>
      </p:sp>
      <p:sp>
        <p:nvSpPr>
          <p:cNvPr id="23" name="Arrow: Up-Down 22">
            <a:extLst>
              <a:ext uri="{FF2B5EF4-FFF2-40B4-BE49-F238E27FC236}">
                <a16:creationId xmlns:a16="http://schemas.microsoft.com/office/drawing/2014/main" id="{BF670330-9BF2-311A-765F-050720073C2D}"/>
              </a:ext>
            </a:extLst>
          </p:cNvPr>
          <p:cNvSpPr/>
          <p:nvPr/>
        </p:nvSpPr>
        <p:spPr bwMode="auto">
          <a:xfrm>
            <a:off x="1021948" y="3690367"/>
            <a:ext cx="137098" cy="872329"/>
          </a:xfrm>
          <a:prstGeom prst="upDown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CADF5A18-C9AA-650A-6153-E8A838257AA5}"/>
              </a:ext>
            </a:extLst>
          </p:cNvPr>
          <p:cNvSpPr/>
          <p:nvPr/>
        </p:nvSpPr>
        <p:spPr bwMode="auto">
          <a:xfrm rot="18879769">
            <a:off x="3918334" y="3181258"/>
            <a:ext cx="790823" cy="147129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FB1794D-E217-EE0F-CCBF-276508A36A0D}"/>
              </a:ext>
            </a:extLst>
          </p:cNvPr>
          <p:cNvGrpSpPr/>
          <p:nvPr/>
        </p:nvGrpSpPr>
        <p:grpSpPr>
          <a:xfrm>
            <a:off x="1798217" y="4731259"/>
            <a:ext cx="727977" cy="405511"/>
            <a:chOff x="1712492" y="5120915"/>
            <a:chExt cx="727977" cy="40551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61C367-F0BC-616D-A16F-C1C818DB066C}"/>
                </a:ext>
              </a:extLst>
            </p:cNvPr>
            <p:cNvSpPr txBox="1"/>
            <p:nvPr/>
          </p:nvSpPr>
          <p:spPr>
            <a:xfrm>
              <a:off x="1928692" y="5120915"/>
              <a:ext cx="11060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1600"/>
                <a:t>2</a:t>
              </a:r>
            </a:p>
          </p:txBody>
        </p:sp>
        <p:sp>
          <p:nvSpPr>
            <p:cNvPr id="30" name="Arrow: Left-Right 29">
              <a:extLst>
                <a:ext uri="{FF2B5EF4-FFF2-40B4-BE49-F238E27FC236}">
                  <a16:creationId xmlns:a16="http://schemas.microsoft.com/office/drawing/2014/main" id="{86DACDB8-32B4-9C45-CD20-06C40333F52D}"/>
                </a:ext>
              </a:extLst>
            </p:cNvPr>
            <p:cNvSpPr/>
            <p:nvPr/>
          </p:nvSpPr>
          <p:spPr bwMode="auto">
            <a:xfrm rot="8100000">
              <a:off x="1712492" y="5379297"/>
              <a:ext cx="727977" cy="147129"/>
            </a:xfrm>
            <a:prstGeom prst="left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33396FF-6894-A048-CAC3-0E36F61C4345}"/>
              </a:ext>
            </a:extLst>
          </p:cNvPr>
          <p:cNvSpPr txBox="1"/>
          <p:nvPr/>
        </p:nvSpPr>
        <p:spPr>
          <a:xfrm>
            <a:off x="4142720" y="2968874"/>
            <a:ext cx="11060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600"/>
              <a:t>4</a:t>
            </a:r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410DAF89-5CA4-0FEB-4293-706CE882D163}"/>
              </a:ext>
            </a:extLst>
          </p:cNvPr>
          <p:cNvSpPr/>
          <p:nvPr/>
        </p:nvSpPr>
        <p:spPr bwMode="auto">
          <a:xfrm rot="5400000">
            <a:off x="7202295" y="1746841"/>
            <a:ext cx="727977" cy="147129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Arrow: Left-Right 31">
            <a:extLst>
              <a:ext uri="{FF2B5EF4-FFF2-40B4-BE49-F238E27FC236}">
                <a16:creationId xmlns:a16="http://schemas.microsoft.com/office/drawing/2014/main" id="{8B2DA182-B5CD-B421-A4AF-0FB108511710}"/>
              </a:ext>
            </a:extLst>
          </p:cNvPr>
          <p:cNvSpPr/>
          <p:nvPr/>
        </p:nvSpPr>
        <p:spPr bwMode="auto">
          <a:xfrm rot="13784265">
            <a:off x="4000105" y="4981522"/>
            <a:ext cx="665016" cy="147129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78FCCC9-3FB1-AFDC-5614-E09075A7B9B7}"/>
              </a:ext>
            </a:extLst>
          </p:cNvPr>
          <p:cNvGrpSpPr/>
          <p:nvPr/>
        </p:nvGrpSpPr>
        <p:grpSpPr>
          <a:xfrm>
            <a:off x="6541430" y="4223380"/>
            <a:ext cx="1918445" cy="1918445"/>
            <a:chOff x="4531602" y="2223353"/>
            <a:chExt cx="1918445" cy="1918445"/>
          </a:xfrm>
        </p:grpSpPr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EEED0212-D34D-0EFA-6454-95DD643D9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531602" y="2223353"/>
              <a:ext cx="1918445" cy="191844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6D2287-D861-92EE-66DB-1CE3ADCDCCBF}"/>
                </a:ext>
              </a:extLst>
            </p:cNvPr>
            <p:cNvSpPr txBox="1"/>
            <p:nvPr/>
          </p:nvSpPr>
          <p:spPr>
            <a:xfrm>
              <a:off x="4847310" y="3675012"/>
              <a:ext cx="1316579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GB" sz="1600"/>
                <a:t>Azure Open AI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D61775-6D9D-56F7-DA66-7C80EB29FE1C}"/>
              </a:ext>
            </a:extLst>
          </p:cNvPr>
          <p:cNvGrpSpPr/>
          <p:nvPr/>
        </p:nvGrpSpPr>
        <p:grpSpPr>
          <a:xfrm>
            <a:off x="4910919" y="4885475"/>
            <a:ext cx="939360" cy="1328016"/>
            <a:chOff x="4822088" y="2761769"/>
            <a:chExt cx="939360" cy="132801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714F7C9-3949-0743-6B33-C653DBCA91B9}"/>
                </a:ext>
              </a:extLst>
            </p:cNvPr>
            <p:cNvSpPr txBox="1"/>
            <p:nvPr/>
          </p:nvSpPr>
          <p:spPr>
            <a:xfrm>
              <a:off x="4822088" y="3597342"/>
              <a:ext cx="939360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GB" sz="1600"/>
                <a:t>HTTP </a:t>
              </a:r>
            </a:p>
            <a:p>
              <a:pPr algn="ctr"/>
              <a:r>
                <a:rPr lang="en-GB" sz="1600"/>
                <a:t>Connector</a:t>
              </a:r>
              <a:endParaRPr lang="en-GB" sz="1600">
                <a:cs typeface="Segoe UI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F94679B-AAE9-D900-5DF9-8A7F7C7A0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74208" y="2761769"/>
              <a:ext cx="822960" cy="82296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010FB54-C818-7F05-7FE0-C3EB54A3EEB4}"/>
              </a:ext>
            </a:extLst>
          </p:cNvPr>
          <p:cNvGrpSpPr/>
          <p:nvPr/>
        </p:nvGrpSpPr>
        <p:grpSpPr>
          <a:xfrm>
            <a:off x="6088877" y="4978123"/>
            <a:ext cx="727977" cy="391143"/>
            <a:chOff x="6019353" y="4005852"/>
            <a:chExt cx="727977" cy="39114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54DA13C-715C-65B9-2DD9-8EEDC2CB8F38}"/>
                </a:ext>
              </a:extLst>
            </p:cNvPr>
            <p:cNvSpPr txBox="1"/>
            <p:nvPr/>
          </p:nvSpPr>
          <p:spPr>
            <a:xfrm>
              <a:off x="6328037" y="4005852"/>
              <a:ext cx="6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endParaRPr lang="en-GB" sz="1600"/>
            </a:p>
          </p:txBody>
        </p:sp>
        <p:sp>
          <p:nvSpPr>
            <p:cNvPr id="45" name="Arrow: Left-Right 44">
              <a:extLst>
                <a:ext uri="{FF2B5EF4-FFF2-40B4-BE49-F238E27FC236}">
                  <a16:creationId xmlns:a16="http://schemas.microsoft.com/office/drawing/2014/main" id="{346F3046-2139-89DC-91E4-C164BFE894C3}"/>
                </a:ext>
              </a:extLst>
            </p:cNvPr>
            <p:cNvSpPr/>
            <p:nvPr/>
          </p:nvSpPr>
          <p:spPr bwMode="auto">
            <a:xfrm>
              <a:off x="6019353" y="4249866"/>
              <a:ext cx="727977" cy="147129"/>
            </a:xfrm>
            <a:prstGeom prst="left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CC70ABF-4D3B-6C3B-2D42-736A2BBD0849}"/>
              </a:ext>
            </a:extLst>
          </p:cNvPr>
          <p:cNvSpPr txBox="1"/>
          <p:nvPr/>
        </p:nvSpPr>
        <p:spPr>
          <a:xfrm>
            <a:off x="0" y="6404472"/>
            <a:ext cx="1219200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14"/>
              </a:rPr>
              <a:t>https://github.com/mimergel/SAP_Product_Copilot</a:t>
            </a:r>
            <a:r>
              <a:rPr lang="en-US" dirty="0"/>
              <a:t>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FEE3F9B-C848-3EEB-6DBF-54FDC8EF1E6D}"/>
              </a:ext>
            </a:extLst>
          </p:cNvPr>
          <p:cNvGrpSpPr/>
          <p:nvPr/>
        </p:nvGrpSpPr>
        <p:grpSpPr>
          <a:xfrm>
            <a:off x="4877560" y="2388493"/>
            <a:ext cx="990656" cy="1566530"/>
            <a:chOff x="4877560" y="2388493"/>
            <a:chExt cx="990656" cy="1566530"/>
          </a:xfrm>
        </p:grpSpPr>
        <p:pic>
          <p:nvPicPr>
            <p:cNvPr id="49" name="Picture 48" descr="A close up of a sign&#10;&#10;Description automatically generated">
              <a:extLst>
                <a:ext uri="{FF2B5EF4-FFF2-40B4-BE49-F238E27FC236}">
                  <a16:creationId xmlns:a16="http://schemas.microsoft.com/office/drawing/2014/main" id="{30A35D2F-BB8D-DBCD-7F7E-B8865EE6C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959933" y="2388493"/>
              <a:ext cx="831533" cy="82296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751948-B6D9-C20C-E4EB-8E85543330A0}"/>
                </a:ext>
              </a:extLst>
            </p:cNvPr>
            <p:cNvSpPr txBox="1"/>
            <p:nvPr/>
          </p:nvSpPr>
          <p:spPr>
            <a:xfrm>
              <a:off x="4877560" y="3277915"/>
              <a:ext cx="990656" cy="677108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GB" sz="1600"/>
                <a:t>SAPOData </a:t>
              </a:r>
            </a:p>
            <a:p>
              <a:pPr algn="ctr"/>
              <a:r>
                <a:rPr lang="en-GB" sz="1600">
                  <a:cs typeface="Segoe UI"/>
                </a:rPr>
                <a:t>Connector</a:t>
              </a:r>
            </a:p>
            <a:p>
              <a:pPr algn="ctr"/>
              <a:r>
                <a:rPr lang="en-GB" sz="1200">
                  <a:cs typeface="Segoe UI"/>
                </a:rPr>
                <a:t>(preview)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FC5E2E5-C21C-18B6-4A29-0D2262B8C8F0}"/>
              </a:ext>
            </a:extLst>
          </p:cNvPr>
          <p:cNvGrpSpPr/>
          <p:nvPr/>
        </p:nvGrpSpPr>
        <p:grpSpPr>
          <a:xfrm>
            <a:off x="6949050" y="2419959"/>
            <a:ext cx="1203855" cy="1535064"/>
            <a:chOff x="6949050" y="2419959"/>
            <a:chExt cx="1203855" cy="153506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FFD76A7-6278-4521-9F11-0C21F0FFE136}"/>
                </a:ext>
              </a:extLst>
            </p:cNvPr>
            <p:cNvSpPr txBox="1"/>
            <p:nvPr/>
          </p:nvSpPr>
          <p:spPr>
            <a:xfrm>
              <a:off x="6949050" y="3277915"/>
              <a:ext cx="1203855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GB" sz="1600"/>
                <a:t>Azure API</a:t>
              </a:r>
            </a:p>
            <a:p>
              <a:pPr algn="ctr"/>
              <a:r>
                <a:rPr lang="en-GB" sz="1600"/>
                <a:t>Management</a:t>
              </a:r>
            </a:p>
            <a:p>
              <a:pPr algn="ctr"/>
              <a:r>
                <a:rPr lang="en-GB" sz="1200"/>
                <a:t>(optional)</a:t>
              </a:r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D48377DC-B82E-5ED9-41F4-C2FD0AF16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068191" y="2419959"/>
              <a:ext cx="962025" cy="7715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884718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56E0F-A773-F0AF-733A-FD77C0B27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Demo: SAP Product Copilot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D637F6-73B5-EE65-FB0A-A6CA36AB55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980545"/>
            <a:ext cx="3479070" cy="184666"/>
          </a:xfrm>
        </p:spPr>
        <p:txBody>
          <a:bodyPr/>
          <a:lstStyle/>
          <a:p>
            <a:pPr algn="ctr"/>
            <a:r>
              <a:rPr lang="en-US"/>
              <a:t>Get product details / change price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6AA6B2-8AA9-F2D4-5DB6-ABD638CDF5D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74792" y="4980545"/>
            <a:ext cx="3476891" cy="184666"/>
          </a:xfrm>
        </p:spPr>
        <p:txBody>
          <a:bodyPr/>
          <a:lstStyle/>
          <a:p>
            <a:pPr algn="ctr"/>
            <a:r>
              <a:rPr lang="en-US"/>
              <a:t>Add new product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B6F677-2FF2-914B-8239-009D90AC9A9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3626" y="4977354"/>
            <a:ext cx="3485371" cy="187857"/>
          </a:xfrm>
        </p:spPr>
        <p:txBody>
          <a:bodyPr/>
          <a:lstStyle/>
          <a:p>
            <a:pPr algn="ctr"/>
            <a:r>
              <a:rPr lang="en-US"/>
              <a:t>Sales assistance (chose right product)</a:t>
            </a:r>
          </a:p>
        </p:txBody>
      </p:sp>
      <p:pic>
        <p:nvPicPr>
          <p:cNvPr id="3" name="SAPOdata-get-info-change-price">
            <a:hlinkClick r:id="" action="ppaction://media"/>
            <a:extLst>
              <a:ext uri="{FF2B5EF4-FFF2-40B4-BE49-F238E27FC236}">
                <a16:creationId xmlns:a16="http://schemas.microsoft.com/office/drawing/2014/main" id="{F9A88D3C-BD74-9779-724C-719628C46A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4536" y="1836810"/>
            <a:ext cx="3328734" cy="2834640"/>
          </a:xfrm>
          <a:prstGeom prst="rect">
            <a:avLst/>
          </a:prstGeom>
        </p:spPr>
      </p:pic>
      <p:pic>
        <p:nvPicPr>
          <p:cNvPr id="4" name="SAPOdata-add-product">
            <a:hlinkClick r:id="" action="ppaction://media"/>
            <a:extLst>
              <a:ext uri="{FF2B5EF4-FFF2-40B4-BE49-F238E27FC236}">
                <a16:creationId xmlns:a16="http://schemas.microsoft.com/office/drawing/2014/main" id="{4469DCDA-6178-4BEB-AE9E-33B67DA276D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48870" y="1836810"/>
            <a:ext cx="3328734" cy="28346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0074F0-E66C-03CB-E600-662A1046D08A}"/>
              </a:ext>
            </a:extLst>
          </p:cNvPr>
          <p:cNvSpPr txBox="1"/>
          <p:nvPr/>
        </p:nvSpPr>
        <p:spPr>
          <a:xfrm>
            <a:off x="0" y="6404472"/>
            <a:ext cx="1219200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10"/>
              </a:rPr>
              <a:t>https://github.com/mimergel/SAP_Product_Copilot</a:t>
            </a:r>
            <a:r>
              <a:rPr lang="en-US" dirty="0"/>
              <a:t> </a:t>
            </a:r>
          </a:p>
        </p:txBody>
      </p:sp>
      <p:pic>
        <p:nvPicPr>
          <p:cNvPr id="8" name="product copilot help chose 2">
            <a:hlinkClick r:id="" action="ppaction://media"/>
            <a:extLst>
              <a:ext uri="{FF2B5EF4-FFF2-40B4-BE49-F238E27FC236}">
                <a16:creationId xmlns:a16="http://schemas.microsoft.com/office/drawing/2014/main" id="{687357A0-532D-F6F3-5E62-801E2655C1C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63204" y="1836810"/>
            <a:ext cx="3328733" cy="283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4801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3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3A982-6A45-586C-164C-6AAAF6966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B7AD9-75DF-5AA3-946F-BD3488F49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615553"/>
          </a:xfrm>
        </p:spPr>
        <p:txBody>
          <a:bodyPr/>
          <a:lstStyle/>
          <a:p>
            <a:r>
              <a:rPr lang="en-US" dirty="0"/>
              <a:t>5. SAP Table Copilot</a:t>
            </a:r>
            <a:br>
              <a:rPr lang="en-US" dirty="0"/>
            </a:br>
            <a:r>
              <a:rPr lang="en-US" dirty="0">
                <a:cs typeface="Segoe UI Semilight"/>
              </a:rPr>
              <a:t>Ask anything about data in a specific table(s) </a:t>
            </a:r>
            <a:endParaRPr lang="en-US" dirty="0"/>
          </a:p>
        </p:txBody>
      </p:sp>
      <p:pic>
        <p:nvPicPr>
          <p:cNvPr id="3" name="Picture 2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99EF911E-95DB-0A51-AAE0-642ECF90B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93711" y="697016"/>
            <a:ext cx="1292275" cy="6400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202F974-C75A-40E6-1A58-FDEF30E32330}"/>
              </a:ext>
            </a:extLst>
          </p:cNvPr>
          <p:cNvGrpSpPr/>
          <p:nvPr/>
        </p:nvGrpSpPr>
        <p:grpSpPr>
          <a:xfrm>
            <a:off x="404891" y="2367724"/>
            <a:ext cx="1344727" cy="3537065"/>
            <a:chOff x="920300" y="2757380"/>
            <a:chExt cx="1344727" cy="353706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47B00EA-F178-6ADF-ED15-472F53C66E90}"/>
                </a:ext>
              </a:extLst>
            </p:cNvPr>
            <p:cNvGrpSpPr/>
            <p:nvPr/>
          </p:nvGrpSpPr>
          <p:grpSpPr>
            <a:xfrm>
              <a:off x="920300" y="5074887"/>
              <a:ext cx="1344727" cy="1219558"/>
              <a:chOff x="920300" y="5026875"/>
              <a:chExt cx="1344727" cy="1219558"/>
            </a:xfrm>
          </p:grpSpPr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80395577-79C1-77DF-ABF3-69D35A2F76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37902" y="502687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BF03C6-E45F-40B5-255E-BDF8AB050287}"/>
                  </a:ext>
                </a:extLst>
              </p:cNvPr>
              <p:cNvSpPr txBox="1"/>
              <p:nvPr/>
            </p:nvSpPr>
            <p:spPr>
              <a:xfrm>
                <a:off x="920300" y="6000212"/>
                <a:ext cx="134472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defRPr/>
                </a:pPr>
                <a:r>
                  <a:rPr lang="en-GB" sz="1600" dirty="0"/>
                  <a:t>Copilot Studio</a:t>
                </a: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 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20D838D-68F5-0437-22B6-B803C9A0A20A}"/>
                </a:ext>
              </a:extLst>
            </p:cNvPr>
            <p:cNvGrpSpPr/>
            <p:nvPr/>
          </p:nvGrpSpPr>
          <p:grpSpPr>
            <a:xfrm>
              <a:off x="1135461" y="2757380"/>
              <a:ext cx="914400" cy="1155245"/>
              <a:chOff x="1225937" y="3206738"/>
              <a:chExt cx="914400" cy="1155245"/>
            </a:xfrm>
          </p:grpSpPr>
          <p:pic>
            <p:nvPicPr>
              <p:cNvPr id="9" name="Picture 8" descr="A picture containing symbol, graphics, screenshot, font&#10;&#10;Description automatically generated">
                <a:extLst>
                  <a:ext uri="{FF2B5EF4-FFF2-40B4-BE49-F238E27FC236}">
                    <a16:creationId xmlns:a16="http://schemas.microsoft.com/office/drawing/2014/main" id="{AF141ACA-76A2-A9C3-A371-F27AF5AE1A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837473B0-CC2E-450A-ABE3-18F120FF3D39}">
                    <a1611:picAttrSrcUrl xmlns:a1611="http://schemas.microsoft.com/office/drawing/2016/11/main" r:id="rId8"/>
                  </a:ext>
                </a:extLst>
              </a:blip>
              <a:stretch>
                <a:fillRect/>
              </a:stretch>
            </p:blipFill>
            <p:spPr>
              <a:xfrm>
                <a:off x="1225937" y="3206738"/>
                <a:ext cx="914400" cy="850392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64FD748-7329-2DDE-78F6-C6BBD38D200B}"/>
                  </a:ext>
                </a:extLst>
              </p:cNvPr>
              <p:cNvSpPr txBox="1"/>
              <p:nvPr/>
            </p:nvSpPr>
            <p:spPr>
              <a:xfrm>
                <a:off x="1309511" y="4115762"/>
                <a:ext cx="80892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Teams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9F13729-3FAB-AA43-33F3-662E4AE107EC}"/>
                </a:ext>
              </a:extLst>
            </p:cNvPr>
            <p:cNvSpPr txBox="1"/>
            <p:nvPr/>
          </p:nvSpPr>
          <p:spPr>
            <a:xfrm>
              <a:off x="1407917" y="4366815"/>
              <a:ext cx="11060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</a:t>
              </a:r>
            </a:p>
          </p:txBody>
        </p:sp>
      </p:grp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177E8FBB-5A25-2ED4-A98E-5EF1482276BC}"/>
              </a:ext>
            </a:extLst>
          </p:cNvPr>
          <p:cNvSpPr/>
          <p:nvPr/>
        </p:nvSpPr>
        <p:spPr bwMode="auto">
          <a:xfrm>
            <a:off x="6094549" y="2658593"/>
            <a:ext cx="727977" cy="147129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377B86-BD59-6B37-F5E8-F881E43595FC}"/>
              </a:ext>
            </a:extLst>
          </p:cNvPr>
          <p:cNvGrpSpPr/>
          <p:nvPr/>
        </p:nvGrpSpPr>
        <p:grpSpPr>
          <a:xfrm>
            <a:off x="2542115" y="3476656"/>
            <a:ext cx="1559081" cy="1380573"/>
            <a:chOff x="3014480" y="3108138"/>
            <a:chExt cx="1559081" cy="1380573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D9B5AFC2-17D9-49E8-AEEE-C74AB04A1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36820" y="3108138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1C12CB-FD5F-9FBE-3B8B-12DA011C40B6}"/>
                </a:ext>
              </a:extLst>
            </p:cNvPr>
            <p:cNvSpPr txBox="1"/>
            <p:nvPr/>
          </p:nvSpPr>
          <p:spPr>
            <a:xfrm>
              <a:off x="3014480" y="3996268"/>
              <a:ext cx="155908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Power Automate 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Flow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FFF7703-BB87-875C-498A-88E6C5EFDE31}"/>
              </a:ext>
            </a:extLst>
          </p:cNvPr>
          <p:cNvSpPr txBox="1"/>
          <p:nvPr/>
        </p:nvSpPr>
        <p:spPr>
          <a:xfrm>
            <a:off x="4382120" y="4731259"/>
            <a:ext cx="11060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2C6B77-27CD-EEF3-9ADE-54A480B8C7C6}"/>
              </a:ext>
            </a:extLst>
          </p:cNvPr>
          <p:cNvSpPr txBox="1"/>
          <p:nvPr/>
        </p:nvSpPr>
        <p:spPr>
          <a:xfrm>
            <a:off x="8601902" y="697015"/>
            <a:ext cx="3478699" cy="570745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lnSpcReduction="10000"/>
          </a:bodyPr>
          <a:lstStyle/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 user starts a conversation with the Copilot in Teams. 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The Copilot calls the flow.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The flow triggers OpenAI via HTTP. The conversation continues until OpenAI knows the intended action and all related information. 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Once confirmed, OpenAI sends a JSON message containing the action details. The flow then proceeds accordingly and triggers SAP and other connectors.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347345" marR="0" lvl="1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The SAP ERP Connector connects to SAP via the Data Gateway and starts the RFC BAPI in SAP.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sz="1600" dirty="0">
                <a:solidFill>
                  <a:srgbClr val="FFFFFF"/>
                </a:solidFill>
                <a:latin typeface="Segoe UI"/>
                <a:cs typeface="Segoe UI"/>
              </a:rPr>
              <a:t>The full conversation context including the SAP data is send to OpenAI to draft the best possible response.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23" name="Arrow: Up-Down 22">
            <a:extLst>
              <a:ext uri="{FF2B5EF4-FFF2-40B4-BE49-F238E27FC236}">
                <a16:creationId xmlns:a16="http://schemas.microsoft.com/office/drawing/2014/main" id="{2C921851-4AE8-AFC3-F0C2-819021DED39D}"/>
              </a:ext>
            </a:extLst>
          </p:cNvPr>
          <p:cNvSpPr/>
          <p:nvPr/>
        </p:nvSpPr>
        <p:spPr bwMode="auto">
          <a:xfrm>
            <a:off x="1021948" y="3690367"/>
            <a:ext cx="137098" cy="872329"/>
          </a:xfrm>
          <a:prstGeom prst="upDown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0408438C-8057-EDB6-181C-9CB45E3EC6F4}"/>
              </a:ext>
            </a:extLst>
          </p:cNvPr>
          <p:cNvSpPr/>
          <p:nvPr/>
        </p:nvSpPr>
        <p:spPr bwMode="auto">
          <a:xfrm rot="18879769">
            <a:off x="3918334" y="3181258"/>
            <a:ext cx="790823" cy="147129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DCB4521C-DE75-5674-E547-796626D828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09956" y="2303716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7D03DED-0AFF-2BD1-77D9-59FB9525DBB1}"/>
              </a:ext>
            </a:extLst>
          </p:cNvPr>
          <p:cNvSpPr txBox="1"/>
          <p:nvPr/>
        </p:nvSpPr>
        <p:spPr>
          <a:xfrm>
            <a:off x="7041118" y="3277915"/>
            <a:ext cx="105208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Data 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Gateway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327A004-5BC4-D078-8442-3919EC5FE172}"/>
              </a:ext>
            </a:extLst>
          </p:cNvPr>
          <p:cNvGrpSpPr/>
          <p:nvPr/>
        </p:nvGrpSpPr>
        <p:grpSpPr>
          <a:xfrm>
            <a:off x="1798217" y="4731259"/>
            <a:ext cx="727977" cy="405511"/>
            <a:chOff x="1712492" y="5120915"/>
            <a:chExt cx="727977" cy="40551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7A5B034-FC84-20B4-A55D-96C287C83862}"/>
                </a:ext>
              </a:extLst>
            </p:cNvPr>
            <p:cNvSpPr txBox="1"/>
            <p:nvPr/>
          </p:nvSpPr>
          <p:spPr>
            <a:xfrm>
              <a:off x="1928692" y="5120915"/>
              <a:ext cx="11060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0" name="Arrow: Left-Right 29">
              <a:extLst>
                <a:ext uri="{FF2B5EF4-FFF2-40B4-BE49-F238E27FC236}">
                  <a16:creationId xmlns:a16="http://schemas.microsoft.com/office/drawing/2014/main" id="{A60A4329-737F-EDC1-192F-ACEEA6FA1636}"/>
                </a:ext>
              </a:extLst>
            </p:cNvPr>
            <p:cNvSpPr/>
            <p:nvPr/>
          </p:nvSpPr>
          <p:spPr bwMode="auto">
            <a:xfrm rot="8100000">
              <a:off x="1712492" y="5379297"/>
              <a:ext cx="727977" cy="147129"/>
            </a:xfrm>
            <a:prstGeom prst="left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FCE160A-1EFF-4A34-DD57-5EA053FA2FD8}"/>
              </a:ext>
            </a:extLst>
          </p:cNvPr>
          <p:cNvSpPr txBox="1"/>
          <p:nvPr/>
        </p:nvSpPr>
        <p:spPr>
          <a:xfrm>
            <a:off x="4142720" y="2968874"/>
            <a:ext cx="11060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4</a:t>
            </a:r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8CA1A215-45C1-87FD-5309-6B15FD257C00}"/>
              </a:ext>
            </a:extLst>
          </p:cNvPr>
          <p:cNvSpPr/>
          <p:nvPr/>
        </p:nvSpPr>
        <p:spPr bwMode="auto">
          <a:xfrm rot="5400000">
            <a:off x="7202295" y="1746841"/>
            <a:ext cx="727977" cy="147129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Arrow: Left-Right 31">
            <a:extLst>
              <a:ext uri="{FF2B5EF4-FFF2-40B4-BE49-F238E27FC236}">
                <a16:creationId xmlns:a16="http://schemas.microsoft.com/office/drawing/2014/main" id="{C791C8BB-470B-E954-1A62-5A95DF32E177}"/>
              </a:ext>
            </a:extLst>
          </p:cNvPr>
          <p:cNvSpPr/>
          <p:nvPr/>
        </p:nvSpPr>
        <p:spPr bwMode="auto">
          <a:xfrm rot="13784265">
            <a:off x="4000105" y="4981522"/>
            <a:ext cx="665016" cy="147129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627BD6-236C-B57C-0215-DE85BCD14BAD}"/>
              </a:ext>
            </a:extLst>
          </p:cNvPr>
          <p:cNvGrpSpPr/>
          <p:nvPr/>
        </p:nvGrpSpPr>
        <p:grpSpPr>
          <a:xfrm>
            <a:off x="6598074" y="4223380"/>
            <a:ext cx="1918445" cy="1918445"/>
            <a:chOff x="4531602" y="2223353"/>
            <a:chExt cx="1918445" cy="1918445"/>
          </a:xfrm>
        </p:grpSpPr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9B1C0AD-A3EA-F409-F34D-F578D7386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531602" y="2223353"/>
              <a:ext cx="1918445" cy="191844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F78050-A864-4BCC-BDBE-B9F3E22C4F9D}"/>
                </a:ext>
              </a:extLst>
            </p:cNvPr>
            <p:cNvSpPr txBox="1"/>
            <p:nvPr/>
          </p:nvSpPr>
          <p:spPr>
            <a:xfrm>
              <a:off x="4847310" y="3675012"/>
              <a:ext cx="1316579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Open AI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5827A8F-FCC7-D014-AF65-29ADD645051F}"/>
              </a:ext>
            </a:extLst>
          </p:cNvPr>
          <p:cNvGrpSpPr/>
          <p:nvPr/>
        </p:nvGrpSpPr>
        <p:grpSpPr>
          <a:xfrm>
            <a:off x="4910919" y="4885475"/>
            <a:ext cx="939360" cy="1328016"/>
            <a:chOff x="4822088" y="2761769"/>
            <a:chExt cx="939360" cy="132801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7EA3AA7-8419-9072-F3CA-8CA273B4B4F7}"/>
                </a:ext>
              </a:extLst>
            </p:cNvPr>
            <p:cNvSpPr txBox="1"/>
            <p:nvPr/>
          </p:nvSpPr>
          <p:spPr>
            <a:xfrm>
              <a:off x="4822088" y="3597342"/>
              <a:ext cx="939360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HTTP 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Connector</a:t>
              </a:r>
              <a:endPara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11F2F97-F285-F6AE-9E5A-1F11642DA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874208" y="2761769"/>
              <a:ext cx="822960" cy="82296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9BE700E-8192-7C64-E519-42DE25779805}"/>
              </a:ext>
            </a:extLst>
          </p:cNvPr>
          <p:cNvGrpSpPr/>
          <p:nvPr/>
        </p:nvGrpSpPr>
        <p:grpSpPr>
          <a:xfrm>
            <a:off x="6088877" y="4978123"/>
            <a:ext cx="727977" cy="391143"/>
            <a:chOff x="6019353" y="4005852"/>
            <a:chExt cx="727977" cy="39114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5EE8648-6961-32FD-EBAE-92377A3DCD78}"/>
                </a:ext>
              </a:extLst>
            </p:cNvPr>
            <p:cNvSpPr txBox="1"/>
            <p:nvPr/>
          </p:nvSpPr>
          <p:spPr>
            <a:xfrm>
              <a:off x="6328037" y="4005852"/>
              <a:ext cx="6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Arrow: Left-Right 44">
              <a:extLst>
                <a:ext uri="{FF2B5EF4-FFF2-40B4-BE49-F238E27FC236}">
                  <a16:creationId xmlns:a16="http://schemas.microsoft.com/office/drawing/2014/main" id="{039C6EFB-5E38-2303-FAEF-934A8CC2FFE7}"/>
                </a:ext>
              </a:extLst>
            </p:cNvPr>
            <p:cNvSpPr/>
            <p:nvPr/>
          </p:nvSpPr>
          <p:spPr bwMode="auto">
            <a:xfrm>
              <a:off x="6019353" y="4249866"/>
              <a:ext cx="727977" cy="147129"/>
            </a:xfrm>
            <a:prstGeom prst="left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52B194A-4875-1505-74AB-32632F18100D}"/>
              </a:ext>
            </a:extLst>
          </p:cNvPr>
          <p:cNvGrpSpPr/>
          <p:nvPr/>
        </p:nvGrpSpPr>
        <p:grpSpPr>
          <a:xfrm>
            <a:off x="4649409" y="2268820"/>
            <a:ext cx="1462643" cy="1386641"/>
            <a:chOff x="4722061" y="2672789"/>
            <a:chExt cx="1462643" cy="1386641"/>
          </a:xfrm>
        </p:grpSpPr>
        <p:pic>
          <p:nvPicPr>
            <p:cNvPr id="26" name="Picture 25" descr="A picture containing design&#10;&#10;Description automatically generated with medium confidence">
              <a:extLst>
                <a:ext uri="{FF2B5EF4-FFF2-40B4-BE49-F238E27FC236}">
                  <a16:creationId xmlns:a16="http://schemas.microsoft.com/office/drawing/2014/main" id="{78294B14-04E4-9143-7648-96002D9C3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030687" y="2672789"/>
              <a:ext cx="822960" cy="82296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DEBBB0-0429-0C2E-EA4C-65A8D2291E01}"/>
                </a:ext>
              </a:extLst>
            </p:cNvPr>
            <p:cNvSpPr txBox="1"/>
            <p:nvPr/>
          </p:nvSpPr>
          <p:spPr>
            <a:xfrm>
              <a:off x="4722061" y="3566987"/>
              <a:ext cx="1462643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SAP ERP 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Table Connector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6AB56A9-F2C8-CA5A-4652-40B79F35571A}"/>
              </a:ext>
            </a:extLst>
          </p:cNvPr>
          <p:cNvSpPr txBox="1"/>
          <p:nvPr/>
        </p:nvSpPr>
        <p:spPr>
          <a:xfrm>
            <a:off x="0" y="6404472"/>
            <a:ext cx="1219200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17"/>
              </a:rPr>
              <a:t>https://github.com/mimergel/SAP Table Copilot</a:t>
            </a: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9A9EBF0-1887-CBFB-1F38-D67B8F2032FF}"/>
              </a:ext>
            </a:extLst>
          </p:cNvPr>
          <p:cNvSpPr txBox="1"/>
          <p:nvPr/>
        </p:nvSpPr>
        <p:spPr>
          <a:xfrm>
            <a:off x="6397561" y="2412372"/>
            <a:ext cx="11060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FEBC9D2-7FD8-FFE8-A6F5-9E752ABA7A6D}"/>
              </a:ext>
            </a:extLst>
          </p:cNvPr>
          <p:cNvSpPr txBox="1"/>
          <p:nvPr/>
        </p:nvSpPr>
        <p:spPr>
          <a:xfrm>
            <a:off x="4116695" y="5064891"/>
            <a:ext cx="11060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11121671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D3210-4F3E-2036-9A29-9F9C92203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Demo: SAP Table Copilot</a:t>
            </a:r>
          </a:p>
        </p:txBody>
      </p:sp>
      <p:pic>
        <p:nvPicPr>
          <p:cNvPr id="3" name="SAP Table Copilot">
            <a:hlinkClick r:id="" action="ppaction://media"/>
            <a:extLst>
              <a:ext uri="{FF2B5EF4-FFF2-40B4-BE49-F238E27FC236}">
                <a16:creationId xmlns:a16="http://schemas.microsoft.com/office/drawing/2014/main" id="{77D7B342-6CA7-5DD5-3EAF-E1F06DE7D1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6420" y="1098853"/>
            <a:ext cx="7339159" cy="545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175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9F108-5C6D-F2E6-26AE-BEFB39C30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SAP Product App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B2D98D-B46A-CAFD-DE25-544DD5664BFA}"/>
              </a:ext>
            </a:extLst>
          </p:cNvPr>
          <p:cNvSpPr/>
          <p:nvPr/>
        </p:nvSpPr>
        <p:spPr bwMode="auto">
          <a:xfrm>
            <a:off x="0" y="1219200"/>
            <a:ext cx="12192000" cy="5638800"/>
          </a:xfrm>
          <a:prstGeom prst="rect">
            <a:avLst/>
          </a:prstGeom>
          <a:solidFill>
            <a:srgbClr val="E0E0E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705B25-5779-0BEA-C6FF-20627F209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777" y="1293011"/>
            <a:ext cx="8528446" cy="54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0192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5AF92-69A4-D2B7-B6FA-1C70F5062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1BA04-970F-C1C9-3268-DFC626298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/>
          <a:p>
            <a:r>
              <a:rPr lang="en-US" dirty="0"/>
              <a:t>6. </a:t>
            </a:r>
            <a:r>
              <a:rPr lang="en-US" dirty="0">
                <a:cs typeface="Segoe UI Semilight"/>
              </a:rPr>
              <a:t>SAP Product App</a:t>
            </a:r>
            <a:endParaRPr lang="en-US" dirty="0"/>
          </a:p>
        </p:txBody>
      </p:sp>
      <p:pic>
        <p:nvPicPr>
          <p:cNvPr id="3" name="Picture 2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3EA13D00-494A-6C7B-EEBB-EE01D7F0C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87286" y="4459407"/>
            <a:ext cx="1292275" cy="64008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A063CBB-0862-3BE6-7B2C-B91CF55F0812}"/>
              </a:ext>
            </a:extLst>
          </p:cNvPr>
          <p:cNvGrpSpPr/>
          <p:nvPr/>
        </p:nvGrpSpPr>
        <p:grpSpPr>
          <a:xfrm>
            <a:off x="6051376" y="4479993"/>
            <a:ext cx="727977" cy="393350"/>
            <a:chOff x="7873848" y="5171566"/>
            <a:chExt cx="727977" cy="39335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BEBF9DA-731C-9107-F2F1-C20E404A3A72}"/>
                </a:ext>
              </a:extLst>
            </p:cNvPr>
            <p:cNvSpPr txBox="1"/>
            <p:nvPr/>
          </p:nvSpPr>
          <p:spPr>
            <a:xfrm>
              <a:off x="8183242" y="5171566"/>
              <a:ext cx="11060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1600" dirty="0"/>
                <a:t>3</a:t>
              </a:r>
            </a:p>
          </p:txBody>
        </p:sp>
        <p:sp>
          <p:nvSpPr>
            <p:cNvPr id="15" name="Arrow: Left-Right 14">
              <a:extLst>
                <a:ext uri="{FF2B5EF4-FFF2-40B4-BE49-F238E27FC236}">
                  <a16:creationId xmlns:a16="http://schemas.microsoft.com/office/drawing/2014/main" id="{8435D519-8B02-D4E7-8E1E-F0412598FB11}"/>
                </a:ext>
              </a:extLst>
            </p:cNvPr>
            <p:cNvSpPr/>
            <p:nvPr/>
          </p:nvSpPr>
          <p:spPr bwMode="auto">
            <a:xfrm>
              <a:off x="7873848" y="5417787"/>
              <a:ext cx="727977" cy="147129"/>
            </a:xfrm>
            <a:prstGeom prst="left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56614D5-D5C5-C3D4-EB8F-8F25689D64D1}"/>
              </a:ext>
            </a:extLst>
          </p:cNvPr>
          <p:cNvGrpSpPr/>
          <p:nvPr/>
        </p:nvGrpSpPr>
        <p:grpSpPr>
          <a:xfrm>
            <a:off x="4684774" y="2076560"/>
            <a:ext cx="1559081" cy="1380573"/>
            <a:chOff x="3014480" y="3108138"/>
            <a:chExt cx="1559081" cy="1380573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0471CCD-7C8C-3C94-927B-162A04DD3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36820" y="3108138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CD272-18DA-09AB-3BF5-3D95C0869DB7}"/>
                </a:ext>
              </a:extLst>
            </p:cNvPr>
            <p:cNvSpPr txBox="1"/>
            <p:nvPr/>
          </p:nvSpPr>
          <p:spPr>
            <a:xfrm>
              <a:off x="3014480" y="3996268"/>
              <a:ext cx="155908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GB" sz="1600" dirty="0"/>
                <a:t>Power Automate </a:t>
              </a:r>
            </a:p>
            <a:p>
              <a:pPr algn="ctr"/>
              <a:r>
                <a:rPr lang="en-GB" sz="1600" dirty="0"/>
                <a:t>Flow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8A5976E-9205-8F77-9A6E-CBE2CE03F823}"/>
              </a:ext>
            </a:extLst>
          </p:cNvPr>
          <p:cNvSpPr txBox="1"/>
          <p:nvPr/>
        </p:nvSpPr>
        <p:spPr>
          <a:xfrm>
            <a:off x="8601902" y="697016"/>
            <a:ext cx="3478699" cy="54448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marL="342900" indent="-342900">
              <a:buFontTx/>
              <a:buAutoNum type="arabicPeriod"/>
            </a:pPr>
            <a:r>
              <a:rPr lang="en-GB" sz="1600" dirty="0"/>
              <a:t>A mobile user works with a Power App that is linked to SAP data.     The App triggers the flow depending on inputs.                         The user can:</a:t>
            </a:r>
          </a:p>
          <a:p>
            <a:pPr marL="914400" lvl="1" indent="-274320">
              <a:buFont typeface="Wingdings" panose="05000000000000000000" pitchFamily="2" charset="2"/>
              <a:buChar char="ü"/>
            </a:pPr>
            <a:r>
              <a:rPr lang="en-GB" sz="1600" dirty="0"/>
              <a:t>read</a:t>
            </a:r>
          </a:p>
          <a:p>
            <a:pPr marL="914400" lvl="1" indent="-274320">
              <a:buFont typeface="Wingdings" panose="05000000000000000000" pitchFamily="2" charset="2"/>
              <a:buChar char="ü"/>
            </a:pPr>
            <a:r>
              <a:rPr lang="en-GB" sz="1600" dirty="0"/>
              <a:t>update</a:t>
            </a:r>
          </a:p>
          <a:p>
            <a:pPr marL="914400" lvl="1" indent="-274320">
              <a:buFont typeface="Wingdings" panose="05000000000000000000" pitchFamily="2" charset="2"/>
              <a:buChar char="ü"/>
            </a:pPr>
            <a:r>
              <a:rPr lang="en-GB" sz="1600" dirty="0"/>
              <a:t>add</a:t>
            </a:r>
          </a:p>
          <a:p>
            <a:pPr marL="914400" lvl="1" indent="-274320">
              <a:buFont typeface="Wingdings" panose="05000000000000000000" pitchFamily="2" charset="2"/>
              <a:buChar char="ü"/>
            </a:pPr>
            <a:r>
              <a:rPr lang="en-GB" sz="1600" dirty="0"/>
              <a:t>delete</a:t>
            </a:r>
          </a:p>
          <a:p>
            <a:pPr marL="342900" indent="-342900">
              <a:buAutoNum type="arabicPeriod"/>
            </a:pPr>
            <a:endParaRPr lang="en-GB" sz="1600" dirty="0"/>
          </a:p>
          <a:p>
            <a:pPr marL="342900" indent="-342900">
              <a:buAutoNum type="arabicPeriod"/>
            </a:pPr>
            <a:r>
              <a:rPr lang="en-GB" sz="1600" dirty="0"/>
              <a:t>The Flow calls the SAP OData Connector and transfers the required and optional parameters and values.</a:t>
            </a:r>
          </a:p>
          <a:p>
            <a:pPr marL="342900" indent="-342900">
              <a:buAutoNum type="arabicPeriod"/>
            </a:pPr>
            <a:endParaRPr lang="en-GB" sz="1600" dirty="0"/>
          </a:p>
          <a:p>
            <a:pPr marL="342900" indent="-342900">
              <a:buAutoNum type="arabicPeriod"/>
            </a:pPr>
            <a:r>
              <a:rPr lang="en-GB" sz="1600" dirty="0"/>
              <a:t>The action is handled on the SAP systems and information depending on chosen action are returned. </a:t>
            </a:r>
            <a:endParaRPr lang="en-GB" sz="1600" dirty="0">
              <a:cs typeface="Segoe UI"/>
            </a:endParaRPr>
          </a:p>
          <a:p>
            <a:pPr marL="342900" indent="-342900" algn="l">
              <a:buAutoNum type="arabicPeriod"/>
            </a:pPr>
            <a:endParaRPr lang="en-GB" sz="1600" dirty="0"/>
          </a:p>
          <a:p>
            <a:pPr marL="342900" indent="-342900">
              <a:buAutoNum type="arabicPeriod"/>
            </a:pPr>
            <a:r>
              <a:rPr lang="en-GB" sz="1600" dirty="0">
                <a:solidFill>
                  <a:srgbClr val="FFFFFF"/>
                </a:solidFill>
                <a:ea typeface="+mn-lt"/>
                <a:cs typeface="+mn-lt"/>
              </a:rPr>
              <a:t>Data is updated in the app.</a:t>
            </a:r>
            <a:endParaRPr lang="en-GB" sz="1600" dirty="0">
              <a:cs typeface="Segoe UI"/>
            </a:endParaRPr>
          </a:p>
        </p:txBody>
      </p:sp>
      <p:sp>
        <p:nvSpPr>
          <p:cNvPr id="23" name="Arrow: Up-Down 22">
            <a:extLst>
              <a:ext uri="{FF2B5EF4-FFF2-40B4-BE49-F238E27FC236}">
                <a16:creationId xmlns:a16="http://schemas.microsoft.com/office/drawing/2014/main" id="{46197283-E7A6-6BDC-1CDC-6D60C93D45FA}"/>
              </a:ext>
            </a:extLst>
          </p:cNvPr>
          <p:cNvSpPr/>
          <p:nvPr/>
        </p:nvSpPr>
        <p:spPr bwMode="auto">
          <a:xfrm>
            <a:off x="5356317" y="3592300"/>
            <a:ext cx="137098" cy="548640"/>
          </a:xfrm>
          <a:prstGeom prst="upDown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E3A65822-BFF4-2E23-2ABD-37A1E46FA1F0}"/>
              </a:ext>
            </a:extLst>
          </p:cNvPr>
          <p:cNvSpPr/>
          <p:nvPr/>
        </p:nvSpPr>
        <p:spPr bwMode="auto">
          <a:xfrm>
            <a:off x="3011908" y="2460195"/>
            <a:ext cx="1645920" cy="147129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821A49-17E8-332F-1487-157078D8A3D7}"/>
              </a:ext>
            </a:extLst>
          </p:cNvPr>
          <p:cNvSpPr txBox="1"/>
          <p:nvPr/>
        </p:nvSpPr>
        <p:spPr>
          <a:xfrm>
            <a:off x="3779564" y="2197978"/>
            <a:ext cx="11060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600" dirty="0"/>
              <a:t>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FF69830-2846-055A-CEA3-2EA0FD943552}"/>
              </a:ext>
            </a:extLst>
          </p:cNvPr>
          <p:cNvGrpSpPr/>
          <p:nvPr/>
        </p:nvGrpSpPr>
        <p:grpSpPr>
          <a:xfrm>
            <a:off x="4929538" y="4347268"/>
            <a:ext cx="990656" cy="1566530"/>
            <a:chOff x="4877560" y="2388493"/>
            <a:chExt cx="990656" cy="1566530"/>
          </a:xfrm>
        </p:grpSpPr>
        <p:pic>
          <p:nvPicPr>
            <p:cNvPr id="49" name="Picture 48" descr="A close up of a sign&#10;&#10;Description automatically generated">
              <a:extLst>
                <a:ext uri="{FF2B5EF4-FFF2-40B4-BE49-F238E27FC236}">
                  <a16:creationId xmlns:a16="http://schemas.microsoft.com/office/drawing/2014/main" id="{CB06E17C-1E86-D363-4BFA-110B90E5D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59933" y="2388493"/>
              <a:ext cx="831533" cy="82296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591A763-04C6-6D28-5BEF-FE9204359B83}"/>
                </a:ext>
              </a:extLst>
            </p:cNvPr>
            <p:cNvSpPr txBox="1"/>
            <p:nvPr/>
          </p:nvSpPr>
          <p:spPr>
            <a:xfrm>
              <a:off x="4877560" y="3277915"/>
              <a:ext cx="990656" cy="677108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GB" sz="1600"/>
                <a:t>SAPOData </a:t>
              </a:r>
            </a:p>
            <a:p>
              <a:pPr algn="ctr"/>
              <a:r>
                <a:rPr lang="en-GB" sz="1600">
                  <a:cs typeface="Segoe UI"/>
                </a:rPr>
                <a:t>Connector</a:t>
              </a:r>
            </a:p>
            <a:p>
              <a:pPr algn="ctr"/>
              <a:r>
                <a:rPr lang="en-GB" sz="1200">
                  <a:cs typeface="Segoe UI"/>
                </a:rPr>
                <a:t>(preview)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6F0675F-94D9-75A0-86E4-090E30FB158F}"/>
              </a:ext>
            </a:extLst>
          </p:cNvPr>
          <p:cNvSpPr txBox="1"/>
          <p:nvPr/>
        </p:nvSpPr>
        <p:spPr>
          <a:xfrm>
            <a:off x="5215229" y="3743509"/>
            <a:ext cx="11060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1600" dirty="0"/>
              <a:t>2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54A7F46-394C-112E-0A58-661034D439B0}"/>
              </a:ext>
            </a:extLst>
          </p:cNvPr>
          <p:cNvGrpSpPr/>
          <p:nvPr/>
        </p:nvGrpSpPr>
        <p:grpSpPr>
          <a:xfrm>
            <a:off x="1460210" y="2076560"/>
            <a:ext cx="1298882" cy="1406843"/>
            <a:chOff x="1460210" y="2076560"/>
            <a:chExt cx="1298882" cy="1406843"/>
          </a:xfrm>
        </p:grpSpPr>
        <p:pic>
          <p:nvPicPr>
            <p:cNvPr id="37" name="Picture 36" descr="A purple and pink diamond shapes&#10;&#10;Description automatically generated">
              <a:extLst>
                <a:ext uri="{FF2B5EF4-FFF2-40B4-BE49-F238E27FC236}">
                  <a16:creationId xmlns:a16="http://schemas.microsoft.com/office/drawing/2014/main" id="{109040E9-6463-778B-13C5-060530B4D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52453" y="2076560"/>
              <a:ext cx="914400" cy="91440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F0204C6-C7F8-880D-9017-8B98BE1CA104}"/>
                </a:ext>
              </a:extLst>
            </p:cNvPr>
            <p:cNvSpPr txBox="1"/>
            <p:nvPr/>
          </p:nvSpPr>
          <p:spPr>
            <a:xfrm>
              <a:off x="1460210" y="2990960"/>
              <a:ext cx="1298882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GB" sz="1600" dirty="0"/>
                <a:t>Power Canvas </a:t>
              </a:r>
            </a:p>
            <a:p>
              <a:pPr algn="ctr"/>
              <a:r>
                <a:rPr lang="en-GB" sz="1600" dirty="0"/>
                <a:t>App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1AC5A08E-7636-2036-4EAD-0E22CFBA4AA8}"/>
              </a:ext>
            </a:extLst>
          </p:cNvPr>
          <p:cNvSpPr txBox="1"/>
          <p:nvPr/>
        </p:nvSpPr>
        <p:spPr>
          <a:xfrm>
            <a:off x="3779564" y="2627588"/>
            <a:ext cx="11060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600" dirty="0"/>
              <a:t>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044D6E-2E6B-C470-2E48-17A21AA287EA}"/>
              </a:ext>
            </a:extLst>
          </p:cNvPr>
          <p:cNvSpPr txBox="1"/>
          <p:nvPr/>
        </p:nvSpPr>
        <p:spPr>
          <a:xfrm>
            <a:off x="0" y="6404472"/>
            <a:ext cx="1219200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9"/>
              </a:rPr>
              <a:t>https://github.com/mimergel/SAP_Product_App</a:t>
            </a: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5D1B70-3D90-6FEC-658A-DB19678659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187" y="3834255"/>
            <a:ext cx="2569109" cy="178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7471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4F896-668D-917B-BFA3-357C0C76A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F2C7-8B7F-09A3-AA2F-FFCAC7296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Demo SAP Product App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C3C067-5E7B-96C5-AC43-547149FF501A}"/>
              </a:ext>
            </a:extLst>
          </p:cNvPr>
          <p:cNvSpPr/>
          <p:nvPr/>
        </p:nvSpPr>
        <p:spPr bwMode="auto">
          <a:xfrm>
            <a:off x="0" y="1219200"/>
            <a:ext cx="12192000" cy="5638800"/>
          </a:xfrm>
          <a:prstGeom prst="rect">
            <a:avLst/>
          </a:prstGeom>
          <a:solidFill>
            <a:srgbClr val="E0E0E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SAP-product-browser">
            <a:hlinkClick r:id="" action="ppaction://media"/>
            <a:extLst>
              <a:ext uri="{FF2B5EF4-FFF2-40B4-BE49-F238E27FC236}">
                <a16:creationId xmlns:a16="http://schemas.microsoft.com/office/drawing/2014/main" id="{7EBD0731-59F1-D6D2-D28E-64F1178C85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1285" y="1219200"/>
            <a:ext cx="9012011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0521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1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A0DB-AE28-930B-4DE4-EEDBD030A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slide with logo</a:t>
            </a:r>
          </a:p>
        </p:txBody>
      </p:sp>
    </p:spTree>
    <p:extLst>
      <p:ext uri="{BB962C8B-B14F-4D97-AF65-F5344CB8AC3E}">
        <p14:creationId xmlns:p14="http://schemas.microsoft.com/office/powerpoint/2010/main" val="176207203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0D54E9-FA4C-C0C1-B89E-5AFF0EA643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3" y="1464906"/>
            <a:ext cx="5056757" cy="4801314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/>
              <a:t>Our mission is to empower every person and every organization on the planet to achieve more.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/>
              <a:t>SAP Teams will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/>
              <a:t>- become more productive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/>
              <a:t>- deliver better results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/>
              <a:t>- provide faster solutions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/>
              <a:t>- be more successful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- become more inclusive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/>
              <a:t>- …</a:t>
            </a:r>
          </a:p>
        </p:txBody>
      </p:sp>
      <p:pic>
        <p:nvPicPr>
          <p:cNvPr id="12" name="Picture Placeholder 11" descr="A group of people hiking on a snowy mountain&#10;&#10;Description automatically generated">
            <a:extLst>
              <a:ext uri="{FF2B5EF4-FFF2-40B4-BE49-F238E27FC236}">
                <a16:creationId xmlns:a16="http://schemas.microsoft.com/office/drawing/2014/main" id="{1AF279E8-6078-45E9-C40F-318458C156B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0259" r="102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4034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A40BF-DBCA-F444-3865-AE02F5FAD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&amp;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[Connectors]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FD4FB-9FA9-974D-A37E-1C349E3A08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198" y="1589670"/>
            <a:ext cx="10809387" cy="4811130"/>
          </a:xfrm>
        </p:spPr>
        <p:txBody>
          <a:bodyPr vert="horz" wrap="square" lIns="0" tIns="0" rIns="0" bIns="0" rtlCol="0" anchor="t">
            <a:normAutofit fontScale="70000" lnSpcReduction="20000"/>
          </a:bodyPr>
          <a:lstStyle/>
          <a:p>
            <a:pPr marL="457200" indent="-457200"/>
            <a:r>
              <a:rPr lang="en-US" dirty="0">
                <a:cs typeface="Segoe UI Semilight"/>
              </a:rPr>
              <a:t>Use OpenAI within MS Teams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cs typeface="Segoe UI Semilight"/>
              </a:rPr>
              <a:t>[HTTP]</a:t>
            </a:r>
          </a:p>
          <a:p>
            <a:pPr marL="457200" lvl="1"/>
            <a:r>
              <a:rPr lang="en-US" sz="2400" dirty="0">
                <a:cs typeface="Segoe UI Semilight"/>
              </a:rPr>
              <a:t>Ask anything privately and safely using your business data</a:t>
            </a:r>
          </a:p>
          <a:p>
            <a:pPr marL="457200" indent="-457200">
              <a:lnSpc>
                <a:spcPct val="160000"/>
              </a:lnSpc>
            </a:pPr>
            <a:r>
              <a:rPr lang="en-US" dirty="0">
                <a:cs typeface="Segoe UI Semilight"/>
              </a:rPr>
              <a:t>OpenAI-Powered Copilot for SAP Self-Services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cs typeface="Segoe UI Semilight"/>
              </a:rPr>
              <a:t>[SAP ERP]</a:t>
            </a:r>
          </a:p>
          <a:p>
            <a:pPr lvl="2"/>
            <a:r>
              <a:rPr lang="en-US" sz="2400" dirty="0">
                <a:cs typeface="Segoe UI Semilight"/>
              </a:rPr>
              <a:t>Check User, Job Status, Communicate a maintenance, …</a:t>
            </a:r>
          </a:p>
          <a:p>
            <a:pPr marL="457200" indent="-457200">
              <a:lnSpc>
                <a:spcPct val="170000"/>
              </a:lnSpc>
            </a:pPr>
            <a:r>
              <a:rPr lang="en-US" dirty="0">
                <a:cs typeface="Segoe UI Semilight"/>
              </a:rPr>
              <a:t>Ask anything about data in SAP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cs typeface="Segoe UI Semilight"/>
              </a:rPr>
              <a:t>[HTTP + function app]</a:t>
            </a:r>
          </a:p>
          <a:p>
            <a:pPr lvl="2"/>
            <a:r>
              <a:rPr lang="en-US" sz="2400" dirty="0">
                <a:cs typeface="Segoe UI Semilight"/>
              </a:rPr>
              <a:t>e.g. How many flights were scheduled on November 28th 2023 per Airline??, …</a:t>
            </a:r>
          </a:p>
          <a:p>
            <a:pPr marL="457200" indent="-457200">
              <a:lnSpc>
                <a:spcPct val="170000"/>
              </a:lnSpc>
            </a:pPr>
            <a:r>
              <a:rPr lang="en-US" dirty="0">
                <a:cs typeface="Segoe UI Semilight"/>
              </a:rPr>
              <a:t>SAP Product Copilot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cs typeface="Segoe UI Semilight"/>
              </a:rPr>
              <a:t>[SAP ODATA preview]</a:t>
            </a:r>
          </a:p>
          <a:p>
            <a:pPr lvl="2"/>
            <a:r>
              <a:rPr lang="en-US" sz="2400" dirty="0">
                <a:cs typeface="Segoe UI Semilight"/>
              </a:rPr>
              <a:t>Ordering assistant, add or change product details, …</a:t>
            </a:r>
          </a:p>
          <a:p>
            <a:pPr marL="457200" indent="-457200">
              <a:lnSpc>
                <a:spcPct val="170000"/>
              </a:lnSpc>
            </a:pPr>
            <a:r>
              <a:rPr lang="en-US" dirty="0">
                <a:cs typeface="Segoe UI Semilight"/>
              </a:rPr>
              <a:t>SAP Table Copilot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cs typeface="Segoe UI Semilight"/>
              </a:rPr>
              <a:t>[SAP ERP table]</a:t>
            </a:r>
          </a:p>
          <a:p>
            <a:pPr lvl="2"/>
            <a:r>
              <a:rPr lang="en-US" sz="2400" dirty="0">
                <a:cs typeface="Segoe UI Semilight"/>
              </a:rPr>
              <a:t>Ask anything about data </a:t>
            </a:r>
            <a:r>
              <a:rPr lang="en-US" sz="2400">
                <a:cs typeface="Segoe UI Semilight"/>
              </a:rPr>
              <a:t>in one </a:t>
            </a:r>
            <a:r>
              <a:rPr lang="en-US" sz="2400" dirty="0">
                <a:cs typeface="Segoe UI Semilight"/>
              </a:rPr>
              <a:t>specific tables. E.g. Which airlines operate flights from New York?</a:t>
            </a:r>
          </a:p>
          <a:p>
            <a:pPr marL="457200" indent="-457200">
              <a:lnSpc>
                <a:spcPct val="170000"/>
              </a:lnSpc>
            </a:pPr>
            <a:r>
              <a:rPr lang="en-US" dirty="0">
                <a:cs typeface="Segoe UI Semilight"/>
              </a:rPr>
              <a:t>SAP Product App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cs typeface="Segoe UI Semilight"/>
              </a:rPr>
              <a:t>[SAP ODATA preview]</a:t>
            </a:r>
          </a:p>
          <a:p>
            <a:pPr lvl="2"/>
            <a:r>
              <a:rPr lang="en-US" sz="2400" dirty="0">
                <a:cs typeface="Segoe UI Semilight"/>
              </a:rPr>
              <a:t>Enable mobile workers with access to SAP data</a:t>
            </a:r>
            <a:endParaRPr lang="en-US" dirty="0">
              <a:cs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14278246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AD35A-E437-7474-5A91-84116F862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9723711" cy="615553"/>
          </a:xfrm>
        </p:spPr>
        <p:txBody>
          <a:bodyPr/>
          <a:lstStyle/>
          <a:p>
            <a:r>
              <a:rPr lang="en-US" dirty="0"/>
              <a:t>1. ChatGPT like experience in Teams using Power Platform and Azure OpenAI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0E053A6-6621-5C28-A1BB-1A61CCCA1B02}"/>
              </a:ext>
            </a:extLst>
          </p:cNvPr>
          <p:cNvGrpSpPr/>
          <p:nvPr/>
        </p:nvGrpSpPr>
        <p:grpSpPr>
          <a:xfrm>
            <a:off x="423420" y="2024717"/>
            <a:ext cx="1288623" cy="3537065"/>
            <a:chOff x="948354" y="2757380"/>
            <a:chExt cx="1288623" cy="353706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6DB2032-8B18-AE1F-B78C-E7EAA8CD67C2}"/>
                </a:ext>
              </a:extLst>
            </p:cNvPr>
            <p:cNvGrpSpPr/>
            <p:nvPr/>
          </p:nvGrpSpPr>
          <p:grpSpPr>
            <a:xfrm>
              <a:off x="948354" y="5074887"/>
              <a:ext cx="1288623" cy="1219558"/>
              <a:chOff x="948354" y="5026875"/>
              <a:chExt cx="1288623" cy="1219558"/>
            </a:xfrm>
          </p:grpSpPr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F76915ED-FD0F-6059-CE76-397BDD4239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137902" y="502687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42EE2-A056-7B22-9337-1C8A4B2D0156}"/>
                  </a:ext>
                </a:extLst>
              </p:cNvPr>
              <p:cNvSpPr txBox="1"/>
              <p:nvPr/>
            </p:nvSpPr>
            <p:spPr>
              <a:xfrm>
                <a:off x="948354" y="6000212"/>
                <a:ext cx="12886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GB" sz="1600" dirty="0"/>
                  <a:t>Copilot Studio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4AAE227-5B4B-34FB-1410-9BD895972E3B}"/>
                </a:ext>
              </a:extLst>
            </p:cNvPr>
            <p:cNvGrpSpPr/>
            <p:nvPr/>
          </p:nvGrpSpPr>
          <p:grpSpPr>
            <a:xfrm>
              <a:off x="1135461" y="2757380"/>
              <a:ext cx="914400" cy="1155245"/>
              <a:chOff x="1225937" y="3206738"/>
              <a:chExt cx="914400" cy="1155245"/>
            </a:xfrm>
          </p:grpSpPr>
          <p:pic>
            <p:nvPicPr>
              <p:cNvPr id="9" name="Picture 8" descr="A picture containing symbol, graphics, screenshot, font&#10;&#10;Description automatically generated">
                <a:extLst>
                  <a:ext uri="{FF2B5EF4-FFF2-40B4-BE49-F238E27FC236}">
                    <a16:creationId xmlns:a16="http://schemas.microsoft.com/office/drawing/2014/main" id="{60C5F0DE-F858-D48D-3B1E-F6C4A1DCF2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p:blipFill>
            <p:spPr>
              <a:xfrm>
                <a:off x="1225937" y="3206738"/>
                <a:ext cx="914400" cy="850392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93E581-7755-79EA-FBDA-1B82739B2CDD}"/>
                  </a:ext>
                </a:extLst>
              </p:cNvPr>
              <p:cNvSpPr txBox="1"/>
              <p:nvPr/>
            </p:nvSpPr>
            <p:spPr>
              <a:xfrm>
                <a:off x="1309511" y="4115762"/>
                <a:ext cx="80892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GB" sz="1600"/>
                  <a:t>Teams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6C4654-D9DA-7230-5417-F1271F923ED3}"/>
                </a:ext>
              </a:extLst>
            </p:cNvPr>
            <p:cNvSpPr txBox="1"/>
            <p:nvPr/>
          </p:nvSpPr>
          <p:spPr>
            <a:xfrm>
              <a:off x="1407917" y="4366815"/>
              <a:ext cx="11060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1600"/>
                <a:t>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09CC86-4FDA-C8E7-C056-C9CA764FB06C}"/>
              </a:ext>
            </a:extLst>
          </p:cNvPr>
          <p:cNvGrpSpPr/>
          <p:nvPr/>
        </p:nvGrpSpPr>
        <p:grpSpPr>
          <a:xfrm>
            <a:off x="2532590" y="3133649"/>
            <a:ext cx="1559081" cy="1380573"/>
            <a:chOff x="3014480" y="3108138"/>
            <a:chExt cx="1559081" cy="1380573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8C528249-C52D-855B-3373-E8EA4AFCE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36820" y="3108138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BCEF85-1BE6-8BDD-B132-5ED7467C3FDC}"/>
                </a:ext>
              </a:extLst>
            </p:cNvPr>
            <p:cNvSpPr txBox="1"/>
            <p:nvPr/>
          </p:nvSpPr>
          <p:spPr>
            <a:xfrm>
              <a:off x="3014480" y="3996268"/>
              <a:ext cx="155908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GB" sz="1600"/>
                <a:t>Power Automate </a:t>
              </a:r>
            </a:p>
            <a:p>
              <a:pPr algn="ctr"/>
              <a:r>
                <a:rPr lang="en-GB" sz="1600"/>
                <a:t>Flow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90B0D0B-7672-9DF4-0D3E-D485D0F2C554}"/>
              </a:ext>
            </a:extLst>
          </p:cNvPr>
          <p:cNvSpPr txBox="1"/>
          <p:nvPr/>
        </p:nvSpPr>
        <p:spPr>
          <a:xfrm>
            <a:off x="4372595" y="4388252"/>
            <a:ext cx="11060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1600"/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E8332C-4539-C6F2-54CC-950F294B58F8}"/>
              </a:ext>
            </a:extLst>
          </p:cNvPr>
          <p:cNvSpPr txBox="1"/>
          <p:nvPr/>
        </p:nvSpPr>
        <p:spPr>
          <a:xfrm>
            <a:off x="8592377" y="2024717"/>
            <a:ext cx="3478699" cy="384576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marL="342900" indent="-342900">
              <a:buAutoNum type="arabicPeriod"/>
            </a:pPr>
            <a:r>
              <a:rPr lang="en-GB" sz="1600" dirty="0"/>
              <a:t>A user starts a conversation with the copilot in Teams. He can paste business data and ask for review, summary, improving, etc.</a:t>
            </a:r>
            <a:endParaRPr lang="en-GB" sz="1600" dirty="0">
              <a:cs typeface="Segoe UI"/>
            </a:endParaRPr>
          </a:p>
          <a:p>
            <a:pPr marL="342900" indent="-342900" algn="l">
              <a:buAutoNum type="arabicPeriod"/>
            </a:pPr>
            <a:endParaRPr lang="en-GB" sz="1600" dirty="0"/>
          </a:p>
          <a:p>
            <a:pPr marL="342900" indent="-342900">
              <a:buAutoNum type="arabicPeriod"/>
            </a:pPr>
            <a:r>
              <a:rPr lang="en-GB" sz="1600" dirty="0"/>
              <a:t>The copilot calls the Power Automate Flow</a:t>
            </a:r>
          </a:p>
          <a:p>
            <a:pPr marL="342900" indent="-342900">
              <a:buAutoNum type="arabicPeriod"/>
            </a:pPr>
            <a:endParaRPr lang="en-GB" sz="1600" dirty="0"/>
          </a:p>
          <a:p>
            <a:pPr marL="342900" indent="-342900">
              <a:buAutoNum type="arabicPeriod"/>
            </a:pPr>
            <a:r>
              <a:rPr lang="en-GB" sz="1600" dirty="0"/>
              <a:t>The Flow triggers OpenAI via the HTTP Connector</a:t>
            </a:r>
            <a:endParaRPr lang="en-GB" sz="1600" dirty="0">
              <a:cs typeface="Segoe UI"/>
            </a:endParaRPr>
          </a:p>
          <a:p>
            <a:pPr marL="342900" indent="-342900" algn="l">
              <a:buAutoNum type="arabicPeriod"/>
            </a:pPr>
            <a:endParaRPr lang="en-GB" sz="1600" dirty="0"/>
          </a:p>
          <a:p>
            <a:pPr marL="342900" indent="-342900">
              <a:buAutoNum type="arabicPeriod"/>
            </a:pPr>
            <a:r>
              <a:rPr lang="en-GB" sz="1600" dirty="0">
                <a:solidFill>
                  <a:srgbClr val="FFFFFF"/>
                </a:solidFill>
                <a:ea typeface="+mn-lt"/>
                <a:cs typeface="+mn-lt"/>
              </a:rPr>
              <a:t>OpenAI responds to the request and the result is presented within Teams.</a:t>
            </a:r>
            <a:endParaRPr lang="en-GB" sz="1600" dirty="0">
              <a:cs typeface="Segoe UI"/>
            </a:endParaRPr>
          </a:p>
        </p:txBody>
      </p:sp>
      <p:sp>
        <p:nvSpPr>
          <p:cNvPr id="23" name="Arrow: Up-Down 22">
            <a:extLst>
              <a:ext uri="{FF2B5EF4-FFF2-40B4-BE49-F238E27FC236}">
                <a16:creationId xmlns:a16="http://schemas.microsoft.com/office/drawing/2014/main" id="{BF670330-9BF2-311A-765F-050720073C2D}"/>
              </a:ext>
            </a:extLst>
          </p:cNvPr>
          <p:cNvSpPr/>
          <p:nvPr/>
        </p:nvSpPr>
        <p:spPr bwMode="auto">
          <a:xfrm>
            <a:off x="1012423" y="3347360"/>
            <a:ext cx="137098" cy="872329"/>
          </a:xfrm>
          <a:prstGeom prst="upDown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FB1794D-E217-EE0F-CCBF-276508A36A0D}"/>
              </a:ext>
            </a:extLst>
          </p:cNvPr>
          <p:cNvGrpSpPr/>
          <p:nvPr/>
        </p:nvGrpSpPr>
        <p:grpSpPr>
          <a:xfrm>
            <a:off x="1788692" y="4388252"/>
            <a:ext cx="727977" cy="405511"/>
            <a:chOff x="1712492" y="5120915"/>
            <a:chExt cx="727977" cy="40551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61C367-F0BC-616D-A16F-C1C818DB066C}"/>
                </a:ext>
              </a:extLst>
            </p:cNvPr>
            <p:cNvSpPr txBox="1"/>
            <p:nvPr/>
          </p:nvSpPr>
          <p:spPr>
            <a:xfrm>
              <a:off x="1928692" y="5120915"/>
              <a:ext cx="11060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1600"/>
                <a:t>2</a:t>
              </a:r>
            </a:p>
          </p:txBody>
        </p:sp>
        <p:sp>
          <p:nvSpPr>
            <p:cNvPr id="30" name="Arrow: Left-Right 29">
              <a:extLst>
                <a:ext uri="{FF2B5EF4-FFF2-40B4-BE49-F238E27FC236}">
                  <a16:creationId xmlns:a16="http://schemas.microsoft.com/office/drawing/2014/main" id="{86DACDB8-32B4-9C45-CD20-06C40333F52D}"/>
                </a:ext>
              </a:extLst>
            </p:cNvPr>
            <p:cNvSpPr/>
            <p:nvPr/>
          </p:nvSpPr>
          <p:spPr bwMode="auto">
            <a:xfrm rot="8100000">
              <a:off x="1712492" y="5379297"/>
              <a:ext cx="727977" cy="147129"/>
            </a:xfrm>
            <a:prstGeom prst="left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2" name="Arrow: Left-Right 31">
            <a:extLst>
              <a:ext uri="{FF2B5EF4-FFF2-40B4-BE49-F238E27FC236}">
                <a16:creationId xmlns:a16="http://schemas.microsoft.com/office/drawing/2014/main" id="{8B2DA182-B5CD-B421-A4AF-0FB108511710}"/>
              </a:ext>
            </a:extLst>
          </p:cNvPr>
          <p:cNvSpPr/>
          <p:nvPr/>
        </p:nvSpPr>
        <p:spPr bwMode="auto">
          <a:xfrm rot="13784265">
            <a:off x="3990580" y="4638515"/>
            <a:ext cx="665016" cy="147129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78FCCC9-3FB1-AFDC-5614-E09075A7B9B7}"/>
              </a:ext>
            </a:extLst>
          </p:cNvPr>
          <p:cNvGrpSpPr/>
          <p:nvPr/>
        </p:nvGrpSpPr>
        <p:grpSpPr>
          <a:xfrm>
            <a:off x="6531905" y="3880373"/>
            <a:ext cx="1918445" cy="1918445"/>
            <a:chOff x="4531602" y="2223353"/>
            <a:chExt cx="1918445" cy="1918445"/>
          </a:xfrm>
        </p:grpSpPr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EEED0212-D34D-0EFA-6454-95DD643D9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531602" y="2223353"/>
              <a:ext cx="1918445" cy="191844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6D2287-D861-92EE-66DB-1CE3ADCDCCBF}"/>
                </a:ext>
              </a:extLst>
            </p:cNvPr>
            <p:cNvSpPr txBox="1"/>
            <p:nvPr/>
          </p:nvSpPr>
          <p:spPr>
            <a:xfrm>
              <a:off x="4847310" y="3675012"/>
              <a:ext cx="1316579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GB" sz="1600"/>
                <a:t>Azure Open AI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D61775-6D9D-56F7-DA66-7C80EB29FE1C}"/>
              </a:ext>
            </a:extLst>
          </p:cNvPr>
          <p:cNvGrpSpPr/>
          <p:nvPr/>
        </p:nvGrpSpPr>
        <p:grpSpPr>
          <a:xfrm>
            <a:off x="4901394" y="4542468"/>
            <a:ext cx="939360" cy="1328016"/>
            <a:chOff x="4822088" y="2761769"/>
            <a:chExt cx="939360" cy="132801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714F7C9-3949-0743-6B33-C653DBCA91B9}"/>
                </a:ext>
              </a:extLst>
            </p:cNvPr>
            <p:cNvSpPr txBox="1"/>
            <p:nvPr/>
          </p:nvSpPr>
          <p:spPr>
            <a:xfrm>
              <a:off x="4822088" y="3597342"/>
              <a:ext cx="939360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GB" sz="1600"/>
                <a:t>HTTP </a:t>
              </a:r>
            </a:p>
            <a:p>
              <a:pPr algn="ctr"/>
              <a:r>
                <a:rPr lang="en-GB" sz="1600"/>
                <a:t>Connector</a:t>
              </a:r>
              <a:endParaRPr lang="en-GB" sz="1600">
                <a:cs typeface="Segoe UI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F94679B-AAE9-D900-5DF9-8A7F7C7A0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874208" y="2761769"/>
              <a:ext cx="822960" cy="82296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010FB54-C818-7F05-7FE0-C3EB54A3EEB4}"/>
              </a:ext>
            </a:extLst>
          </p:cNvPr>
          <p:cNvGrpSpPr/>
          <p:nvPr/>
        </p:nvGrpSpPr>
        <p:grpSpPr>
          <a:xfrm>
            <a:off x="6079352" y="4635116"/>
            <a:ext cx="727977" cy="391143"/>
            <a:chOff x="6019353" y="4005852"/>
            <a:chExt cx="727977" cy="39114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54DA13C-715C-65B9-2DD9-8EEDC2CB8F38}"/>
                </a:ext>
              </a:extLst>
            </p:cNvPr>
            <p:cNvSpPr txBox="1"/>
            <p:nvPr/>
          </p:nvSpPr>
          <p:spPr>
            <a:xfrm>
              <a:off x="6328037" y="4005852"/>
              <a:ext cx="6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endParaRPr lang="en-GB" sz="1600"/>
            </a:p>
          </p:txBody>
        </p:sp>
        <p:sp>
          <p:nvSpPr>
            <p:cNvPr id="45" name="Arrow: Left-Right 44">
              <a:extLst>
                <a:ext uri="{FF2B5EF4-FFF2-40B4-BE49-F238E27FC236}">
                  <a16:creationId xmlns:a16="http://schemas.microsoft.com/office/drawing/2014/main" id="{346F3046-2139-89DC-91E4-C164BFE894C3}"/>
                </a:ext>
              </a:extLst>
            </p:cNvPr>
            <p:cNvSpPr/>
            <p:nvPr/>
          </p:nvSpPr>
          <p:spPr bwMode="auto">
            <a:xfrm>
              <a:off x="6019353" y="4249866"/>
              <a:ext cx="727977" cy="147129"/>
            </a:xfrm>
            <a:prstGeom prst="left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9AAC6EEB-C407-1033-6F54-600FE5E15FDB}"/>
              </a:ext>
            </a:extLst>
          </p:cNvPr>
          <p:cNvSpPr txBox="1"/>
          <p:nvPr/>
        </p:nvSpPr>
        <p:spPr>
          <a:xfrm>
            <a:off x="6360949" y="4584467"/>
            <a:ext cx="11060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1600"/>
              <a:t>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0B07E3A-81EE-B993-C6C2-3DD993787DD5}"/>
              </a:ext>
            </a:extLst>
          </p:cNvPr>
          <p:cNvSpPr txBox="1"/>
          <p:nvPr/>
        </p:nvSpPr>
        <p:spPr>
          <a:xfrm>
            <a:off x="0" y="6404472"/>
            <a:ext cx="1219200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12"/>
              </a:rPr>
              <a:t>https://github.com/mimergel/Azure_OpenAi_Chat_in_Teams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464423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5D2D3-BEB8-A65B-A35A-0124A756D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0000336" cy="307777"/>
          </a:xfrm>
        </p:spPr>
        <p:txBody>
          <a:bodyPr/>
          <a:lstStyle/>
          <a:p>
            <a:r>
              <a:rPr lang="en-US" dirty="0"/>
              <a:t>1. Demo: ChatGPT like experience in Teams using Power Platform and Azure OpenAI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B2427A-ACBE-0713-5789-948BB0A27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99" y="1589671"/>
            <a:ext cx="5511801" cy="35334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6F851A-3180-172A-C04D-D8860A12C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830" y="1589669"/>
            <a:ext cx="5473458" cy="35334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59F826-9EE9-CC99-B390-6BD8F7E11F17}"/>
              </a:ext>
            </a:extLst>
          </p:cNvPr>
          <p:cNvSpPr txBox="1"/>
          <p:nvPr/>
        </p:nvSpPr>
        <p:spPr>
          <a:xfrm>
            <a:off x="0" y="6404472"/>
            <a:ext cx="1219200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https://github.com/mimergel/Azure_OpenAi_Chat_in_Teams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5614662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AD35A-E437-7474-5A91-84116F862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/>
          <a:p>
            <a:r>
              <a:rPr lang="en-US" dirty="0"/>
              <a:t>2. </a:t>
            </a:r>
            <a:r>
              <a:rPr lang="en-US" dirty="0">
                <a:cs typeface="Segoe UI Semilight"/>
              </a:rPr>
              <a:t>SAP Self-Services Copilot</a:t>
            </a:r>
            <a:endParaRPr lang="en-US" dirty="0"/>
          </a:p>
        </p:txBody>
      </p:sp>
      <p:pic>
        <p:nvPicPr>
          <p:cNvPr id="3" name="Picture 2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23377A30-34B3-9846-D298-37B76051D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93711" y="697016"/>
            <a:ext cx="1292275" cy="6400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0E053A6-6621-5C28-A1BB-1A61CCCA1B02}"/>
              </a:ext>
            </a:extLst>
          </p:cNvPr>
          <p:cNvGrpSpPr/>
          <p:nvPr/>
        </p:nvGrpSpPr>
        <p:grpSpPr>
          <a:xfrm>
            <a:off x="432941" y="2367724"/>
            <a:ext cx="1288623" cy="3537065"/>
            <a:chOff x="948350" y="2757380"/>
            <a:chExt cx="1288623" cy="353706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6DB2032-8B18-AE1F-B78C-E7EAA8CD67C2}"/>
                </a:ext>
              </a:extLst>
            </p:cNvPr>
            <p:cNvGrpSpPr/>
            <p:nvPr/>
          </p:nvGrpSpPr>
          <p:grpSpPr>
            <a:xfrm>
              <a:off x="948350" y="5074887"/>
              <a:ext cx="1288623" cy="1219558"/>
              <a:chOff x="948350" y="5026875"/>
              <a:chExt cx="1288623" cy="1219558"/>
            </a:xfrm>
          </p:grpSpPr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F76915ED-FD0F-6059-CE76-397BDD4239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37902" y="502687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42EE2-A056-7B22-9337-1C8A4B2D0156}"/>
                  </a:ext>
                </a:extLst>
              </p:cNvPr>
              <p:cNvSpPr txBox="1"/>
              <p:nvPr/>
            </p:nvSpPr>
            <p:spPr>
              <a:xfrm>
                <a:off x="948350" y="6000212"/>
                <a:ext cx="12886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GB" sz="1600" dirty="0"/>
                  <a:t>Copilot Studio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4AAE227-5B4B-34FB-1410-9BD895972E3B}"/>
                </a:ext>
              </a:extLst>
            </p:cNvPr>
            <p:cNvGrpSpPr/>
            <p:nvPr/>
          </p:nvGrpSpPr>
          <p:grpSpPr>
            <a:xfrm>
              <a:off x="1135461" y="2757380"/>
              <a:ext cx="914400" cy="1155245"/>
              <a:chOff x="1225937" y="3206738"/>
              <a:chExt cx="914400" cy="1155245"/>
            </a:xfrm>
          </p:grpSpPr>
          <p:pic>
            <p:nvPicPr>
              <p:cNvPr id="9" name="Picture 8" descr="A picture containing symbol, graphics, screenshot, font&#10;&#10;Description automatically generated">
                <a:extLst>
                  <a:ext uri="{FF2B5EF4-FFF2-40B4-BE49-F238E27FC236}">
                    <a16:creationId xmlns:a16="http://schemas.microsoft.com/office/drawing/2014/main" id="{60C5F0DE-F858-D48D-3B1E-F6C4A1DCF2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837473B0-CC2E-450A-ABE3-18F120FF3D39}">
                    <a1611:picAttrSrcUrl xmlns:a1611="http://schemas.microsoft.com/office/drawing/2016/11/main" r:id="rId8"/>
                  </a:ext>
                </a:extLst>
              </a:blip>
              <a:stretch>
                <a:fillRect/>
              </a:stretch>
            </p:blipFill>
            <p:spPr>
              <a:xfrm>
                <a:off x="1225937" y="3206738"/>
                <a:ext cx="914400" cy="850392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93E581-7755-79EA-FBDA-1B82739B2CDD}"/>
                  </a:ext>
                </a:extLst>
              </p:cNvPr>
              <p:cNvSpPr txBox="1"/>
              <p:nvPr/>
            </p:nvSpPr>
            <p:spPr>
              <a:xfrm>
                <a:off x="1309511" y="4115762"/>
                <a:ext cx="80892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GB" sz="1600"/>
                  <a:t>Teams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6C4654-D9DA-7230-5417-F1271F923ED3}"/>
                </a:ext>
              </a:extLst>
            </p:cNvPr>
            <p:cNvSpPr txBox="1"/>
            <p:nvPr/>
          </p:nvSpPr>
          <p:spPr>
            <a:xfrm>
              <a:off x="1407917" y="4366815"/>
              <a:ext cx="11060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1600"/>
                <a:t>1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2351CF2-85A4-F0AA-C44A-664F3A1F0953}"/>
              </a:ext>
            </a:extLst>
          </p:cNvPr>
          <p:cNvGrpSpPr/>
          <p:nvPr/>
        </p:nvGrpSpPr>
        <p:grpSpPr>
          <a:xfrm>
            <a:off x="6224021" y="2412372"/>
            <a:ext cx="727977" cy="393350"/>
            <a:chOff x="7873848" y="5171566"/>
            <a:chExt cx="727977" cy="39335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B7A86F-A51E-76C8-5C23-32F1AF9BDB20}"/>
                </a:ext>
              </a:extLst>
            </p:cNvPr>
            <p:cNvSpPr txBox="1"/>
            <p:nvPr/>
          </p:nvSpPr>
          <p:spPr>
            <a:xfrm>
              <a:off x="8183242" y="5171566"/>
              <a:ext cx="11060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1600"/>
                <a:t>5</a:t>
              </a:r>
            </a:p>
          </p:txBody>
        </p:sp>
        <p:sp>
          <p:nvSpPr>
            <p:cNvPr id="15" name="Arrow: Left-Right 14">
              <a:extLst>
                <a:ext uri="{FF2B5EF4-FFF2-40B4-BE49-F238E27FC236}">
                  <a16:creationId xmlns:a16="http://schemas.microsoft.com/office/drawing/2014/main" id="{EA64616A-66AE-0608-A0A2-F4B5902B42C3}"/>
                </a:ext>
              </a:extLst>
            </p:cNvPr>
            <p:cNvSpPr/>
            <p:nvPr/>
          </p:nvSpPr>
          <p:spPr bwMode="auto">
            <a:xfrm>
              <a:off x="7873848" y="5417787"/>
              <a:ext cx="727977" cy="147129"/>
            </a:xfrm>
            <a:prstGeom prst="left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09CC86-4FDA-C8E7-C056-C9CA764FB06C}"/>
              </a:ext>
            </a:extLst>
          </p:cNvPr>
          <p:cNvGrpSpPr/>
          <p:nvPr/>
        </p:nvGrpSpPr>
        <p:grpSpPr>
          <a:xfrm>
            <a:off x="2542115" y="3476656"/>
            <a:ext cx="1559081" cy="1380573"/>
            <a:chOff x="3014480" y="3108138"/>
            <a:chExt cx="1559081" cy="1380573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8C528249-C52D-855B-3373-E8EA4AFCE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36820" y="3108138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BCEF85-1BE6-8BDD-B132-5ED7467C3FDC}"/>
                </a:ext>
              </a:extLst>
            </p:cNvPr>
            <p:cNvSpPr txBox="1"/>
            <p:nvPr/>
          </p:nvSpPr>
          <p:spPr>
            <a:xfrm>
              <a:off x="3014480" y="3996268"/>
              <a:ext cx="155908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GB" sz="1600"/>
                <a:t>Power Automate </a:t>
              </a:r>
            </a:p>
            <a:p>
              <a:pPr algn="ctr"/>
              <a:r>
                <a:rPr lang="en-GB" sz="1600"/>
                <a:t>Flow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90B0D0B-7672-9DF4-0D3E-D485D0F2C554}"/>
              </a:ext>
            </a:extLst>
          </p:cNvPr>
          <p:cNvSpPr txBox="1"/>
          <p:nvPr/>
        </p:nvSpPr>
        <p:spPr>
          <a:xfrm>
            <a:off x="4382120" y="4731259"/>
            <a:ext cx="11060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1600"/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E8332C-4539-C6F2-54CC-950F294B58F8}"/>
              </a:ext>
            </a:extLst>
          </p:cNvPr>
          <p:cNvSpPr txBox="1"/>
          <p:nvPr/>
        </p:nvSpPr>
        <p:spPr>
          <a:xfrm>
            <a:off x="8601902" y="697016"/>
            <a:ext cx="3478699" cy="54448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marL="342900" indent="-342900">
              <a:buAutoNum type="arabicPeriod"/>
            </a:pPr>
            <a:r>
              <a:rPr lang="en-GB" sz="1600" dirty="0"/>
              <a:t>A user starts a conversation with the copilot in Teams. </a:t>
            </a:r>
            <a:endParaRPr lang="en-GB" sz="1600" dirty="0">
              <a:cs typeface="Segoe UI"/>
            </a:endParaRPr>
          </a:p>
          <a:p>
            <a:pPr marL="342900" indent="-342900" algn="l">
              <a:buAutoNum type="arabicPeriod"/>
            </a:pPr>
            <a:endParaRPr lang="en-GB" sz="1600" dirty="0"/>
          </a:p>
          <a:p>
            <a:pPr marL="342900" indent="-342900">
              <a:buAutoNum type="arabicPeriod"/>
            </a:pPr>
            <a:r>
              <a:rPr lang="en-GB" sz="1600" dirty="0"/>
              <a:t>The copilot calls the flow.</a:t>
            </a:r>
            <a:endParaRPr lang="en-GB" sz="1600" dirty="0">
              <a:cs typeface="Segoe UI"/>
            </a:endParaRPr>
          </a:p>
          <a:p>
            <a:pPr marL="342900" indent="-342900" algn="l">
              <a:buAutoNum type="arabicPeriod"/>
            </a:pPr>
            <a:endParaRPr lang="en-GB" sz="1600" dirty="0"/>
          </a:p>
          <a:p>
            <a:pPr marL="342900" indent="-342900">
              <a:buAutoNum type="arabicPeriod"/>
            </a:pPr>
            <a:r>
              <a:rPr lang="en-GB" sz="1600" dirty="0"/>
              <a:t>The flow triggers OpenAI via HTTP. The conversation continues until OpenAI knows the intended action and all related information. </a:t>
            </a:r>
            <a:endParaRPr lang="en-GB" sz="1600" dirty="0">
              <a:cs typeface="Segoe UI"/>
            </a:endParaRPr>
          </a:p>
          <a:p>
            <a:pPr marL="342900" indent="-342900" algn="l">
              <a:buAutoNum type="arabicPeriod"/>
            </a:pPr>
            <a:endParaRPr lang="en-GB" sz="1600" dirty="0"/>
          </a:p>
          <a:p>
            <a:pPr marL="342900" indent="-342900">
              <a:buAutoNum type="arabicPeriod"/>
            </a:pPr>
            <a:r>
              <a:rPr lang="en-GB" sz="1600" dirty="0">
                <a:solidFill>
                  <a:srgbClr val="FFFFFF"/>
                </a:solidFill>
                <a:ea typeface="+mn-lt"/>
                <a:cs typeface="+mn-lt"/>
              </a:rPr>
              <a:t>Once confirmed, OpenAI sends a JSON message containing the action details. The flow then proceeds accordingly and triggers SAP and other connectors.</a:t>
            </a:r>
            <a:endParaRPr lang="en-GB" sz="1600" dirty="0">
              <a:cs typeface="Segoe UI"/>
            </a:endParaRPr>
          </a:p>
          <a:p>
            <a:pPr marL="347345" lvl="1"/>
            <a:endParaRPr lang="en-GB" sz="1600" dirty="0">
              <a:cs typeface="Segoe UI"/>
            </a:endParaRPr>
          </a:p>
          <a:p>
            <a:pPr marL="342900" indent="-342900" algn="l">
              <a:buAutoNum type="arabicPeriod"/>
            </a:pPr>
            <a:r>
              <a:rPr lang="en-GB" sz="1600" dirty="0"/>
              <a:t>The SAP ERP Connector connects to SAP via the Data Gateway and starts the RFC BAPI in SAP.</a:t>
            </a:r>
            <a:endParaRPr lang="en-GB" sz="1600" dirty="0">
              <a:cs typeface="Segoe UI"/>
            </a:endParaRPr>
          </a:p>
        </p:txBody>
      </p:sp>
      <p:sp>
        <p:nvSpPr>
          <p:cNvPr id="23" name="Arrow: Up-Down 22">
            <a:extLst>
              <a:ext uri="{FF2B5EF4-FFF2-40B4-BE49-F238E27FC236}">
                <a16:creationId xmlns:a16="http://schemas.microsoft.com/office/drawing/2014/main" id="{BF670330-9BF2-311A-765F-050720073C2D}"/>
              </a:ext>
            </a:extLst>
          </p:cNvPr>
          <p:cNvSpPr/>
          <p:nvPr/>
        </p:nvSpPr>
        <p:spPr bwMode="auto">
          <a:xfrm>
            <a:off x="1021948" y="3690367"/>
            <a:ext cx="137098" cy="872329"/>
          </a:xfrm>
          <a:prstGeom prst="upDown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CADF5A18-C9AA-650A-6153-E8A838257AA5}"/>
              </a:ext>
            </a:extLst>
          </p:cNvPr>
          <p:cNvSpPr/>
          <p:nvPr/>
        </p:nvSpPr>
        <p:spPr bwMode="auto">
          <a:xfrm rot="18879769">
            <a:off x="3918334" y="3181258"/>
            <a:ext cx="790823" cy="147129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D032E303-14A7-CFB9-4A94-A2E0D70C7A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09956" y="2303716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FFD76A7-6278-4521-9F11-0C21F0FFE136}"/>
              </a:ext>
            </a:extLst>
          </p:cNvPr>
          <p:cNvSpPr txBox="1"/>
          <p:nvPr/>
        </p:nvSpPr>
        <p:spPr>
          <a:xfrm>
            <a:off x="7041118" y="3277915"/>
            <a:ext cx="105208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1600"/>
              <a:t>Azure Data </a:t>
            </a:r>
          </a:p>
          <a:p>
            <a:pPr algn="ctr"/>
            <a:r>
              <a:rPr lang="en-GB" sz="1600"/>
              <a:t>Gateway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FB1794D-E217-EE0F-CCBF-276508A36A0D}"/>
              </a:ext>
            </a:extLst>
          </p:cNvPr>
          <p:cNvGrpSpPr/>
          <p:nvPr/>
        </p:nvGrpSpPr>
        <p:grpSpPr>
          <a:xfrm>
            <a:off x="1798217" y="4731259"/>
            <a:ext cx="727977" cy="405511"/>
            <a:chOff x="1712492" y="5120915"/>
            <a:chExt cx="727977" cy="40551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61C367-F0BC-616D-A16F-C1C818DB066C}"/>
                </a:ext>
              </a:extLst>
            </p:cNvPr>
            <p:cNvSpPr txBox="1"/>
            <p:nvPr/>
          </p:nvSpPr>
          <p:spPr>
            <a:xfrm>
              <a:off x="1928692" y="5120915"/>
              <a:ext cx="11060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1600"/>
                <a:t>2</a:t>
              </a:r>
            </a:p>
          </p:txBody>
        </p:sp>
        <p:sp>
          <p:nvSpPr>
            <p:cNvPr id="30" name="Arrow: Left-Right 29">
              <a:extLst>
                <a:ext uri="{FF2B5EF4-FFF2-40B4-BE49-F238E27FC236}">
                  <a16:creationId xmlns:a16="http://schemas.microsoft.com/office/drawing/2014/main" id="{86DACDB8-32B4-9C45-CD20-06C40333F52D}"/>
                </a:ext>
              </a:extLst>
            </p:cNvPr>
            <p:cNvSpPr/>
            <p:nvPr/>
          </p:nvSpPr>
          <p:spPr bwMode="auto">
            <a:xfrm rot="8100000">
              <a:off x="1712492" y="5379297"/>
              <a:ext cx="727977" cy="147129"/>
            </a:xfrm>
            <a:prstGeom prst="left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33396FF-6894-A048-CAC3-0E36F61C4345}"/>
              </a:ext>
            </a:extLst>
          </p:cNvPr>
          <p:cNvSpPr txBox="1"/>
          <p:nvPr/>
        </p:nvSpPr>
        <p:spPr>
          <a:xfrm>
            <a:off x="4142720" y="2968874"/>
            <a:ext cx="11060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600"/>
              <a:t>4</a:t>
            </a:r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410DAF89-5CA4-0FEB-4293-706CE882D163}"/>
              </a:ext>
            </a:extLst>
          </p:cNvPr>
          <p:cNvSpPr/>
          <p:nvPr/>
        </p:nvSpPr>
        <p:spPr bwMode="auto">
          <a:xfrm rot="5400000">
            <a:off x="7202295" y="1746841"/>
            <a:ext cx="727977" cy="147129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Arrow: Left-Right 31">
            <a:extLst>
              <a:ext uri="{FF2B5EF4-FFF2-40B4-BE49-F238E27FC236}">
                <a16:creationId xmlns:a16="http://schemas.microsoft.com/office/drawing/2014/main" id="{8B2DA182-B5CD-B421-A4AF-0FB108511710}"/>
              </a:ext>
            </a:extLst>
          </p:cNvPr>
          <p:cNvSpPr/>
          <p:nvPr/>
        </p:nvSpPr>
        <p:spPr bwMode="auto">
          <a:xfrm rot="13784265">
            <a:off x="4000105" y="4981522"/>
            <a:ext cx="665016" cy="147129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78FCCC9-3FB1-AFDC-5614-E09075A7B9B7}"/>
              </a:ext>
            </a:extLst>
          </p:cNvPr>
          <p:cNvGrpSpPr/>
          <p:nvPr/>
        </p:nvGrpSpPr>
        <p:grpSpPr>
          <a:xfrm>
            <a:off x="6541430" y="4223380"/>
            <a:ext cx="1918445" cy="1918445"/>
            <a:chOff x="4531602" y="2223353"/>
            <a:chExt cx="1918445" cy="1918445"/>
          </a:xfrm>
        </p:grpSpPr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EEED0212-D34D-0EFA-6454-95DD643D9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531602" y="2223353"/>
              <a:ext cx="1918445" cy="191844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6D2287-D861-92EE-66DB-1CE3ADCDCCBF}"/>
                </a:ext>
              </a:extLst>
            </p:cNvPr>
            <p:cNvSpPr txBox="1"/>
            <p:nvPr/>
          </p:nvSpPr>
          <p:spPr>
            <a:xfrm>
              <a:off x="4847310" y="3675012"/>
              <a:ext cx="1316579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GB" sz="1600"/>
                <a:t>Azure Open AI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D61775-6D9D-56F7-DA66-7C80EB29FE1C}"/>
              </a:ext>
            </a:extLst>
          </p:cNvPr>
          <p:cNvGrpSpPr/>
          <p:nvPr/>
        </p:nvGrpSpPr>
        <p:grpSpPr>
          <a:xfrm>
            <a:off x="4910919" y="4885475"/>
            <a:ext cx="939360" cy="1328016"/>
            <a:chOff x="4822088" y="2761769"/>
            <a:chExt cx="939360" cy="132801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714F7C9-3949-0743-6B33-C653DBCA91B9}"/>
                </a:ext>
              </a:extLst>
            </p:cNvPr>
            <p:cNvSpPr txBox="1"/>
            <p:nvPr/>
          </p:nvSpPr>
          <p:spPr>
            <a:xfrm>
              <a:off x="4822088" y="3597342"/>
              <a:ext cx="939360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GB" sz="1600"/>
                <a:t>HTTP </a:t>
              </a:r>
            </a:p>
            <a:p>
              <a:pPr algn="ctr"/>
              <a:r>
                <a:rPr lang="en-GB" sz="1600"/>
                <a:t>Connector</a:t>
              </a:r>
              <a:endParaRPr lang="en-GB" sz="1600">
                <a:cs typeface="Segoe UI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F94679B-AAE9-D900-5DF9-8A7F7C7A0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874208" y="2761769"/>
              <a:ext cx="822960" cy="82296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010FB54-C818-7F05-7FE0-C3EB54A3EEB4}"/>
              </a:ext>
            </a:extLst>
          </p:cNvPr>
          <p:cNvGrpSpPr/>
          <p:nvPr/>
        </p:nvGrpSpPr>
        <p:grpSpPr>
          <a:xfrm>
            <a:off x="6088877" y="4978123"/>
            <a:ext cx="727977" cy="391143"/>
            <a:chOff x="6019353" y="4005852"/>
            <a:chExt cx="727977" cy="39114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54DA13C-715C-65B9-2DD9-8EEDC2CB8F38}"/>
                </a:ext>
              </a:extLst>
            </p:cNvPr>
            <p:cNvSpPr txBox="1"/>
            <p:nvPr/>
          </p:nvSpPr>
          <p:spPr>
            <a:xfrm>
              <a:off x="6328037" y="4005852"/>
              <a:ext cx="6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endParaRPr lang="en-GB" sz="1600"/>
            </a:p>
          </p:txBody>
        </p:sp>
        <p:sp>
          <p:nvSpPr>
            <p:cNvPr id="45" name="Arrow: Left-Right 44">
              <a:extLst>
                <a:ext uri="{FF2B5EF4-FFF2-40B4-BE49-F238E27FC236}">
                  <a16:creationId xmlns:a16="http://schemas.microsoft.com/office/drawing/2014/main" id="{346F3046-2139-89DC-91E4-C164BFE894C3}"/>
                </a:ext>
              </a:extLst>
            </p:cNvPr>
            <p:cNvSpPr/>
            <p:nvPr/>
          </p:nvSpPr>
          <p:spPr bwMode="auto">
            <a:xfrm>
              <a:off x="6019353" y="4249866"/>
              <a:ext cx="727977" cy="147129"/>
            </a:xfrm>
            <a:prstGeom prst="left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E4B751E-30C8-5E01-E88B-16B34446D177}"/>
              </a:ext>
            </a:extLst>
          </p:cNvPr>
          <p:cNvGrpSpPr/>
          <p:nvPr/>
        </p:nvGrpSpPr>
        <p:grpSpPr>
          <a:xfrm>
            <a:off x="4556628" y="1953232"/>
            <a:ext cx="1649896" cy="1933163"/>
            <a:chOff x="4470903" y="2764229"/>
            <a:chExt cx="1649896" cy="19331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04DEADF-A026-DAF4-281E-7E1835BA69BF}"/>
                </a:ext>
              </a:extLst>
            </p:cNvPr>
            <p:cNvGrpSpPr/>
            <p:nvPr/>
          </p:nvGrpSpPr>
          <p:grpSpPr>
            <a:xfrm>
              <a:off x="4618537" y="2764229"/>
              <a:ext cx="1352934" cy="1140419"/>
              <a:chOff x="4776914" y="2672789"/>
              <a:chExt cx="1352934" cy="1140419"/>
            </a:xfrm>
          </p:grpSpPr>
          <p:pic>
            <p:nvPicPr>
              <p:cNvPr id="26" name="Picture 25" descr="A picture containing design&#10;&#10;Description automatically generated with medium confidence">
                <a:extLst>
                  <a:ext uri="{FF2B5EF4-FFF2-40B4-BE49-F238E27FC236}">
                    <a16:creationId xmlns:a16="http://schemas.microsoft.com/office/drawing/2014/main" id="{C02294AF-4DD5-2E4B-DD28-D87803ABE7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030687" y="2672789"/>
                <a:ext cx="822960" cy="822960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599F776-1A54-3422-EA30-4CC3BD8528BC}"/>
                  </a:ext>
                </a:extLst>
              </p:cNvPr>
              <p:cNvSpPr txBox="1"/>
              <p:nvPr/>
            </p:nvSpPr>
            <p:spPr>
              <a:xfrm>
                <a:off x="4776914" y="3566987"/>
                <a:ext cx="135293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GB" sz="1600"/>
                  <a:t>SAP Connector</a:t>
                </a:r>
              </a:p>
            </p:txBody>
          </p:sp>
        </p:grpSp>
        <p:pic>
          <p:nvPicPr>
            <p:cNvPr id="35" name="Graphic 2">
              <a:extLst>
                <a:ext uri="{FF2B5EF4-FFF2-40B4-BE49-F238E27FC236}">
                  <a16:creationId xmlns:a16="http://schemas.microsoft.com/office/drawing/2014/main" id="{CD8B0C93-A94B-F9A1-229C-EA2CB6841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601551" y="3950697"/>
              <a:ext cx="454430" cy="454430"/>
            </a:xfrm>
            <a:prstGeom prst="rect">
              <a:avLst/>
            </a:prstGeom>
          </p:spPr>
        </p:pic>
        <p:pic>
          <p:nvPicPr>
            <p:cNvPr id="37" name="Graphic 3">
              <a:extLst>
                <a:ext uri="{FF2B5EF4-FFF2-40B4-BE49-F238E27FC236}">
                  <a16:creationId xmlns:a16="http://schemas.microsoft.com/office/drawing/2014/main" id="{D28BDE28-084E-B004-160E-630EBB472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059520" y="3950571"/>
              <a:ext cx="454430" cy="454430"/>
            </a:xfrm>
            <a:prstGeom prst="rect">
              <a:avLst/>
            </a:prstGeom>
          </p:spPr>
        </p:pic>
        <p:pic>
          <p:nvPicPr>
            <p:cNvPr id="38" name="Graphic 4">
              <a:extLst>
                <a:ext uri="{FF2B5EF4-FFF2-40B4-BE49-F238E27FC236}">
                  <a16:creationId xmlns:a16="http://schemas.microsoft.com/office/drawing/2014/main" id="{340F48D5-3B5E-0040-5D39-047D84ACF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492192" y="3954990"/>
              <a:ext cx="454430" cy="45443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AB03690-778A-6EDF-404B-4C8104B33F29}"/>
                </a:ext>
              </a:extLst>
            </p:cNvPr>
            <p:cNvSpPr txBox="1"/>
            <p:nvPr/>
          </p:nvSpPr>
          <p:spPr>
            <a:xfrm>
              <a:off x="4470903" y="4451171"/>
              <a:ext cx="1649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600">
                  <a:cs typeface="Segoe UI"/>
                </a:rPr>
                <a:t>M365 Connectors</a:t>
              </a:r>
              <a:endParaRPr lang="en-GB" sz="160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CC70ABF-4D3B-6C3B-2D42-736A2BBD0849}"/>
              </a:ext>
            </a:extLst>
          </p:cNvPr>
          <p:cNvSpPr txBox="1"/>
          <p:nvPr/>
        </p:nvSpPr>
        <p:spPr>
          <a:xfrm>
            <a:off x="0" y="6404472"/>
            <a:ext cx="1219200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3"/>
              </a:rPr>
              <a:t>https://github.com/mimergel/Azure_OpenAI_powered_SAP-Self-Services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88726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56E0F-A773-F0AF-733A-FD77C0B27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Demo: SAP Self-Services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D637F6-73B5-EE65-FB0A-A6CA36AB55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980545"/>
            <a:ext cx="3479070" cy="184666"/>
          </a:xfrm>
        </p:spPr>
        <p:txBody>
          <a:bodyPr/>
          <a:lstStyle/>
          <a:p>
            <a:pPr algn="ctr"/>
            <a:r>
              <a:rPr lang="en-US"/>
              <a:t>SAP User Check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6AA6B2-8AA9-F2D4-5DB6-ABD638CDF5D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74792" y="4980545"/>
            <a:ext cx="3476891" cy="184666"/>
          </a:xfrm>
        </p:spPr>
        <p:txBody>
          <a:bodyPr/>
          <a:lstStyle/>
          <a:p>
            <a:pPr algn="ctr"/>
            <a:r>
              <a:rPr lang="en-US"/>
              <a:t>SAP Job Status Check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B6F677-2FF2-914B-8239-009D90AC9A9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3626" y="4977354"/>
            <a:ext cx="3485371" cy="187857"/>
          </a:xfrm>
        </p:spPr>
        <p:txBody>
          <a:bodyPr/>
          <a:lstStyle/>
          <a:p>
            <a:pPr algn="ctr"/>
            <a:r>
              <a:rPr lang="en-US"/>
              <a:t>Communicate a planned maintenance</a:t>
            </a:r>
          </a:p>
        </p:txBody>
      </p:sp>
      <p:pic>
        <p:nvPicPr>
          <p:cNvPr id="15" name="SAP User Check">
            <a:hlinkClick r:id="" action="ppaction://media"/>
            <a:extLst>
              <a:ext uri="{FF2B5EF4-FFF2-40B4-BE49-F238E27FC236}">
                <a16:creationId xmlns:a16="http://schemas.microsoft.com/office/drawing/2014/main" id="{0D8A004C-B4C2-AADB-6A8E-F98EE331EE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4201" y="2005376"/>
            <a:ext cx="3486092" cy="2428236"/>
          </a:xfrm>
          <a:prstGeom prst="rect">
            <a:avLst/>
          </a:prstGeom>
        </p:spPr>
      </p:pic>
      <p:pic>
        <p:nvPicPr>
          <p:cNvPr id="16" name="SAP Job Check">
            <a:hlinkClick r:id="" action="ppaction://media"/>
            <a:extLst>
              <a:ext uri="{FF2B5EF4-FFF2-40B4-BE49-F238E27FC236}">
                <a16:creationId xmlns:a16="http://schemas.microsoft.com/office/drawing/2014/main" id="{2BEDEDE9-F49B-1C2D-7C40-AADEB97988C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329806" y="2005376"/>
            <a:ext cx="3531660" cy="2459976"/>
          </a:xfrm>
          <a:prstGeom prst="rect">
            <a:avLst/>
          </a:prstGeom>
        </p:spPr>
      </p:pic>
      <p:pic>
        <p:nvPicPr>
          <p:cNvPr id="17" name="Communicate a Maintenance">
            <a:hlinkClick r:id="" action="ppaction://media"/>
            <a:extLst>
              <a:ext uri="{FF2B5EF4-FFF2-40B4-BE49-F238E27FC236}">
                <a16:creationId xmlns:a16="http://schemas.microsoft.com/office/drawing/2014/main" id="{9DB6DBCF-A262-885C-9DB1-547BA3A4AAC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20979" y="2005376"/>
            <a:ext cx="3486093" cy="24599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10E044-769E-6207-EBD8-A1B4A4AD2737}"/>
              </a:ext>
            </a:extLst>
          </p:cNvPr>
          <p:cNvSpPr txBox="1"/>
          <p:nvPr/>
        </p:nvSpPr>
        <p:spPr>
          <a:xfrm>
            <a:off x="0" y="6404472"/>
            <a:ext cx="1219200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11"/>
              </a:rPr>
              <a:t>https://github.com/mimergel/Azure_OpenAI_powered_SAP-Self-Services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52936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 fullScrn="1"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 fullScrn="1">
              <p:cMediaNode vol="80000">
                <p:cTn id="13" fill="remove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 fullScrn="1">
              <p:cMediaNode vol="80000">
                <p:cTn id="19" fill="remove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AD35A-E437-7474-5A91-84116F862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615553"/>
          </a:xfrm>
        </p:spPr>
        <p:txBody>
          <a:bodyPr/>
          <a:lstStyle/>
          <a:p>
            <a:r>
              <a:rPr lang="en-US" dirty="0"/>
              <a:t>3. Ask anything about your SAP data </a:t>
            </a:r>
            <a:br>
              <a:rPr lang="en-US" dirty="0"/>
            </a:br>
            <a:r>
              <a:rPr lang="en-US" dirty="0"/>
              <a:t>(or even any data in any DB)</a:t>
            </a:r>
            <a:endParaRPr lang="en-GB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AAB49BC-9483-2A0B-5721-ADA0BA9B8477}"/>
              </a:ext>
            </a:extLst>
          </p:cNvPr>
          <p:cNvGrpSpPr/>
          <p:nvPr/>
        </p:nvGrpSpPr>
        <p:grpSpPr>
          <a:xfrm>
            <a:off x="6905043" y="2279804"/>
            <a:ext cx="1210268" cy="1160621"/>
            <a:chOff x="6237339" y="3080071"/>
            <a:chExt cx="1210268" cy="1160621"/>
          </a:xfrm>
        </p:grpSpPr>
        <p:pic>
          <p:nvPicPr>
            <p:cNvPr id="26" name="Picture 25" descr="Logo, icon&#10;&#10;Description automatically generated">
              <a:extLst>
                <a:ext uri="{FF2B5EF4-FFF2-40B4-BE49-F238E27FC236}">
                  <a16:creationId xmlns:a16="http://schemas.microsoft.com/office/drawing/2014/main" id="{4C1055CA-291F-34B7-8054-595272D69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5273" y="3080071"/>
              <a:ext cx="914401" cy="91440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69A8654-3A62-B4DA-B065-C07F7891EB51}"/>
                </a:ext>
              </a:extLst>
            </p:cNvPr>
            <p:cNvSpPr txBox="1"/>
            <p:nvPr/>
          </p:nvSpPr>
          <p:spPr>
            <a:xfrm>
              <a:off x="6237339" y="3994471"/>
              <a:ext cx="121026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1600"/>
                <a:t>Function App</a:t>
              </a:r>
            </a:p>
          </p:txBody>
        </p:sp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2CA9C3B8-FB29-5F2B-5D47-068A44E31786}"/>
              </a:ext>
            </a:extLst>
          </p:cNvPr>
          <p:cNvGrpSpPr/>
          <p:nvPr/>
        </p:nvGrpSpPr>
        <p:grpSpPr>
          <a:xfrm>
            <a:off x="442466" y="2366855"/>
            <a:ext cx="1288623" cy="3537065"/>
            <a:chOff x="948350" y="2757380"/>
            <a:chExt cx="1288623" cy="353706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8444877-5AA0-9F3B-30EC-B64C50D22480}"/>
                </a:ext>
              </a:extLst>
            </p:cNvPr>
            <p:cNvGrpSpPr/>
            <p:nvPr/>
          </p:nvGrpSpPr>
          <p:grpSpPr>
            <a:xfrm>
              <a:off x="948350" y="5074887"/>
              <a:ext cx="1288623" cy="1219558"/>
              <a:chOff x="948350" y="5026875"/>
              <a:chExt cx="1288623" cy="1219558"/>
            </a:xfrm>
          </p:grpSpPr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3D1C3AFF-1223-BFE8-0C6F-9BA47A88BD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7902" y="502687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0536530-9435-1A54-F8FE-28834EB8CBE8}"/>
                  </a:ext>
                </a:extLst>
              </p:cNvPr>
              <p:cNvSpPr txBox="1"/>
              <p:nvPr/>
            </p:nvSpPr>
            <p:spPr>
              <a:xfrm>
                <a:off x="948350" y="6000212"/>
                <a:ext cx="12886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GB" sz="1600" dirty="0"/>
                  <a:t>Copilot Studio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E99B33A-A76B-8F31-9C78-3E355EEDB6CE}"/>
                </a:ext>
              </a:extLst>
            </p:cNvPr>
            <p:cNvGrpSpPr/>
            <p:nvPr/>
          </p:nvGrpSpPr>
          <p:grpSpPr>
            <a:xfrm>
              <a:off x="1135461" y="2757380"/>
              <a:ext cx="914400" cy="1155245"/>
              <a:chOff x="1225937" y="3206738"/>
              <a:chExt cx="914400" cy="1155245"/>
            </a:xfrm>
          </p:grpSpPr>
          <p:pic>
            <p:nvPicPr>
              <p:cNvPr id="4" name="Picture 3" descr="A picture containing symbol, graphics, screenshot, font&#10;&#10;Description automatically generated">
                <a:extLst>
                  <a:ext uri="{FF2B5EF4-FFF2-40B4-BE49-F238E27FC236}">
                    <a16:creationId xmlns:a16="http://schemas.microsoft.com/office/drawing/2014/main" id="{20DA1039-A4F2-6EE7-4D73-7D3CA4A62A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tretch>
                <a:fillRect/>
              </a:stretch>
            </p:blipFill>
            <p:spPr>
              <a:xfrm>
                <a:off x="1225937" y="3206738"/>
                <a:ext cx="914400" cy="850392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8A51B4F-7630-2227-6A6E-E6974F97D8A8}"/>
                  </a:ext>
                </a:extLst>
              </p:cNvPr>
              <p:cNvSpPr txBox="1"/>
              <p:nvPr/>
            </p:nvSpPr>
            <p:spPr>
              <a:xfrm>
                <a:off x="1309511" y="4115762"/>
                <a:ext cx="80892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GB" sz="1600"/>
                  <a:t>Teams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0592BC2-477B-0CB6-09E8-8B01713E6EE4}"/>
                </a:ext>
              </a:extLst>
            </p:cNvPr>
            <p:cNvSpPr txBox="1"/>
            <p:nvPr/>
          </p:nvSpPr>
          <p:spPr>
            <a:xfrm>
              <a:off x="1407917" y="4366815"/>
              <a:ext cx="11060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1600"/>
                <a:t>1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A664ADB-DDE0-E6DE-5204-C3D29064FA45}"/>
              </a:ext>
            </a:extLst>
          </p:cNvPr>
          <p:cNvGrpSpPr/>
          <p:nvPr/>
        </p:nvGrpSpPr>
        <p:grpSpPr>
          <a:xfrm>
            <a:off x="2551640" y="3475787"/>
            <a:ext cx="1559081" cy="1380573"/>
            <a:chOff x="3014480" y="3108138"/>
            <a:chExt cx="1559081" cy="1380573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9F9B8C20-656C-6938-70E9-4D1DE74B3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36820" y="3108138"/>
              <a:ext cx="914400" cy="91440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1AD2386-71F6-9746-BC75-799CB68F8A48}"/>
                </a:ext>
              </a:extLst>
            </p:cNvPr>
            <p:cNvSpPr txBox="1"/>
            <p:nvPr/>
          </p:nvSpPr>
          <p:spPr>
            <a:xfrm>
              <a:off x="3014480" y="3996268"/>
              <a:ext cx="155908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GB" sz="1600"/>
                <a:t>Power Automate </a:t>
              </a:r>
            </a:p>
            <a:p>
              <a:pPr algn="ctr"/>
              <a:r>
                <a:rPr lang="en-GB" sz="1600"/>
                <a:t>Flow</a:t>
              </a:r>
            </a:p>
          </p:txBody>
        </p:sp>
      </p:grpSp>
      <p:sp>
        <p:nvSpPr>
          <p:cNvPr id="1025" name="TextBox 1024">
            <a:extLst>
              <a:ext uri="{FF2B5EF4-FFF2-40B4-BE49-F238E27FC236}">
                <a16:creationId xmlns:a16="http://schemas.microsoft.com/office/drawing/2014/main" id="{60A9BE23-4532-B541-7E20-76C3BD1E660A}"/>
              </a:ext>
            </a:extLst>
          </p:cNvPr>
          <p:cNvSpPr txBox="1"/>
          <p:nvPr/>
        </p:nvSpPr>
        <p:spPr>
          <a:xfrm>
            <a:off x="4127991" y="2999371"/>
            <a:ext cx="11060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1600"/>
              <a:t>5</a:t>
            </a:r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2BF837E4-B9F8-BA1B-C208-F47CEA604361}"/>
              </a:ext>
            </a:extLst>
          </p:cNvPr>
          <p:cNvSpPr txBox="1"/>
          <p:nvPr/>
        </p:nvSpPr>
        <p:spPr>
          <a:xfrm>
            <a:off x="8611427" y="696147"/>
            <a:ext cx="3478699" cy="551647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lnSpcReduction="10000"/>
          </a:bodyPr>
          <a:lstStyle/>
          <a:p>
            <a:pPr marL="342900" indent="-342900">
              <a:buAutoNum type="arabicPeriod"/>
            </a:pPr>
            <a:r>
              <a:rPr lang="en-GB" sz="1600" dirty="0"/>
              <a:t>A user starts a conversation with the copilot in Teams. </a:t>
            </a:r>
            <a:endParaRPr lang="en-US" dirty="0"/>
          </a:p>
          <a:p>
            <a:pPr marL="342900" indent="-342900" algn="l">
              <a:buAutoNum type="arabicPeriod"/>
            </a:pPr>
            <a:endParaRPr lang="en-GB" sz="1600" dirty="0"/>
          </a:p>
          <a:p>
            <a:pPr marL="342900" indent="-342900" algn="l">
              <a:buAutoNum type="arabicPeriod"/>
            </a:pPr>
            <a:r>
              <a:rPr lang="en-GB" sz="1600" dirty="0"/>
              <a:t>The copilot calls the flow.</a:t>
            </a:r>
            <a:endParaRPr lang="en-GB" sz="1600" dirty="0">
              <a:cs typeface="Segoe UI"/>
            </a:endParaRPr>
          </a:p>
          <a:p>
            <a:pPr marL="342900" indent="-342900" algn="l">
              <a:buAutoNum type="arabicPeriod"/>
            </a:pPr>
            <a:endParaRPr lang="en-GB" sz="1600" dirty="0"/>
          </a:p>
          <a:p>
            <a:pPr marL="342900" indent="-342900">
              <a:buAutoNum type="arabicPeriod"/>
            </a:pPr>
            <a:r>
              <a:rPr lang="en-GB" sz="1600" dirty="0"/>
              <a:t>The flow runs a HTTP action that calls Open AI chat.</a:t>
            </a:r>
            <a:endParaRPr lang="en-GB" sz="1600" dirty="0">
              <a:cs typeface="Segoe UI"/>
            </a:endParaRPr>
          </a:p>
          <a:p>
            <a:pPr marL="342900" indent="-342900" algn="l">
              <a:buAutoNum type="arabicPeriod"/>
            </a:pPr>
            <a:endParaRPr lang="en-GB" sz="1600" dirty="0"/>
          </a:p>
          <a:p>
            <a:pPr marL="342900" indent="-342900" algn="l">
              <a:buAutoNum type="arabicPeriod"/>
            </a:pPr>
            <a:r>
              <a:rPr lang="en-GB" sz="1600" dirty="0"/>
              <a:t>Open AI gets the question, with instructions including the DB schema. The conversation goes on  until a question can be translated into an SQL command.</a:t>
            </a:r>
            <a:endParaRPr lang="en-GB" sz="1600" dirty="0">
              <a:cs typeface="Segoe UI"/>
            </a:endParaRPr>
          </a:p>
          <a:p>
            <a:pPr marL="342900" indent="-342900" algn="l">
              <a:buAutoNum type="arabicPeriod"/>
            </a:pPr>
            <a:endParaRPr lang="en-GB" sz="1600" dirty="0"/>
          </a:p>
          <a:p>
            <a:pPr marL="342900" indent="-342900" algn="l">
              <a:buAutoNum type="arabicPeriod"/>
            </a:pPr>
            <a:r>
              <a:rPr lang="en-GB" sz="1600" dirty="0"/>
              <a:t>When there is a SQL in the response the Flow triggers via another HTTP connector a Function App with the SQL as parameter.</a:t>
            </a:r>
            <a:endParaRPr lang="en-GB" sz="1600" dirty="0">
              <a:cs typeface="Segoe UI"/>
            </a:endParaRPr>
          </a:p>
          <a:p>
            <a:pPr marL="342900" indent="-342900" algn="l">
              <a:buAutoNum type="arabicPeriod"/>
            </a:pPr>
            <a:endParaRPr lang="en-GB" sz="1600" dirty="0"/>
          </a:p>
          <a:p>
            <a:pPr marL="342900" indent="-342900" algn="l">
              <a:buAutoNum type="arabicPeriod"/>
            </a:pPr>
            <a:r>
              <a:rPr lang="en-GB" sz="1600" dirty="0"/>
              <a:t>The Function App runs the SQL on the database and the results is pushed to Teams as adaptive card including a chart when possible.</a:t>
            </a:r>
            <a:endParaRPr lang="en-GB" sz="1600" dirty="0">
              <a:cs typeface="Segoe UI"/>
            </a:endParaRPr>
          </a:p>
        </p:txBody>
      </p:sp>
      <p:sp>
        <p:nvSpPr>
          <p:cNvPr id="1039" name="Arrow: Up-Down 1038">
            <a:extLst>
              <a:ext uri="{FF2B5EF4-FFF2-40B4-BE49-F238E27FC236}">
                <a16:creationId xmlns:a16="http://schemas.microsoft.com/office/drawing/2014/main" id="{3CA01F87-982D-C448-FFBA-CF579B2ACD94}"/>
              </a:ext>
            </a:extLst>
          </p:cNvPr>
          <p:cNvSpPr/>
          <p:nvPr/>
        </p:nvSpPr>
        <p:spPr bwMode="auto">
          <a:xfrm>
            <a:off x="1031473" y="3689498"/>
            <a:ext cx="137098" cy="872329"/>
          </a:xfrm>
          <a:prstGeom prst="upDown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1FD6C1-13E0-02B0-9FFD-281840B37698}"/>
              </a:ext>
            </a:extLst>
          </p:cNvPr>
          <p:cNvGrpSpPr/>
          <p:nvPr/>
        </p:nvGrpSpPr>
        <p:grpSpPr>
          <a:xfrm>
            <a:off x="6550955" y="4222511"/>
            <a:ext cx="1918445" cy="1918445"/>
            <a:chOff x="4531602" y="2223353"/>
            <a:chExt cx="1918445" cy="191844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1C6FF809-E316-D17D-7970-D7365D8CD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531602" y="2223353"/>
              <a:ext cx="1918445" cy="191844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E914E6-1C1F-E710-FA09-63FDBB779039}"/>
                </a:ext>
              </a:extLst>
            </p:cNvPr>
            <p:cNvSpPr txBox="1"/>
            <p:nvPr/>
          </p:nvSpPr>
          <p:spPr>
            <a:xfrm>
              <a:off x="4847310" y="3675012"/>
              <a:ext cx="1316579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GB" sz="1600"/>
                <a:t>Azure Open AI</a:t>
              </a:r>
            </a:p>
          </p:txBody>
        </p:sp>
      </p:grpSp>
      <p:pic>
        <p:nvPicPr>
          <p:cNvPr id="9" name="Picture 8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A76B586B-2CF9-B837-2EC4-B19B8F5948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7003236" y="696147"/>
            <a:ext cx="1292275" cy="64008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1CC89F5-592B-BC28-BAD5-64A50B5BEF3A}"/>
              </a:ext>
            </a:extLst>
          </p:cNvPr>
          <p:cNvGrpSpPr/>
          <p:nvPr/>
        </p:nvGrpSpPr>
        <p:grpSpPr>
          <a:xfrm>
            <a:off x="6098402" y="4977254"/>
            <a:ext cx="727977" cy="391143"/>
            <a:chOff x="6019353" y="4005852"/>
            <a:chExt cx="727977" cy="39114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89E7E5F-11D8-BD4D-DCFA-9B69F87643AB}"/>
                </a:ext>
              </a:extLst>
            </p:cNvPr>
            <p:cNvSpPr txBox="1"/>
            <p:nvPr/>
          </p:nvSpPr>
          <p:spPr>
            <a:xfrm>
              <a:off x="6328037" y="4005852"/>
              <a:ext cx="11060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1600"/>
                <a:t>4</a:t>
              </a:r>
            </a:p>
          </p:txBody>
        </p:sp>
        <p:sp>
          <p:nvSpPr>
            <p:cNvPr id="10" name="Arrow: Left-Right 9">
              <a:extLst>
                <a:ext uri="{FF2B5EF4-FFF2-40B4-BE49-F238E27FC236}">
                  <a16:creationId xmlns:a16="http://schemas.microsoft.com/office/drawing/2014/main" id="{6C59D9CC-3AA4-E3F6-3F7D-B2634F54209B}"/>
                </a:ext>
              </a:extLst>
            </p:cNvPr>
            <p:cNvSpPr/>
            <p:nvPr/>
          </p:nvSpPr>
          <p:spPr bwMode="auto">
            <a:xfrm>
              <a:off x="6019353" y="4249866"/>
              <a:ext cx="727977" cy="147129"/>
            </a:xfrm>
            <a:prstGeom prst="left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A22CF93-7363-12B9-959A-16E88C9B7676}"/>
              </a:ext>
            </a:extLst>
          </p:cNvPr>
          <p:cNvGrpSpPr/>
          <p:nvPr/>
        </p:nvGrpSpPr>
        <p:grpSpPr>
          <a:xfrm>
            <a:off x="1807742" y="4730390"/>
            <a:ext cx="727977" cy="405511"/>
            <a:chOff x="1712492" y="5120915"/>
            <a:chExt cx="727977" cy="40551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3016DA-D9A2-85FE-BAC8-31F71123B1AA}"/>
                </a:ext>
              </a:extLst>
            </p:cNvPr>
            <p:cNvSpPr txBox="1"/>
            <p:nvPr/>
          </p:nvSpPr>
          <p:spPr>
            <a:xfrm>
              <a:off x="1928692" y="5120915"/>
              <a:ext cx="11060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1600"/>
                <a:t>2</a:t>
              </a:r>
            </a:p>
          </p:txBody>
        </p:sp>
        <p:sp>
          <p:nvSpPr>
            <p:cNvPr id="22" name="Arrow: Left-Right 21">
              <a:extLst>
                <a:ext uri="{FF2B5EF4-FFF2-40B4-BE49-F238E27FC236}">
                  <a16:creationId xmlns:a16="http://schemas.microsoft.com/office/drawing/2014/main" id="{2716B6CA-988B-3E47-0476-607815621381}"/>
                </a:ext>
              </a:extLst>
            </p:cNvPr>
            <p:cNvSpPr/>
            <p:nvPr/>
          </p:nvSpPr>
          <p:spPr bwMode="auto">
            <a:xfrm rot="8100000">
              <a:off x="1712492" y="5379297"/>
              <a:ext cx="727977" cy="147129"/>
            </a:xfrm>
            <a:prstGeom prst="left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46B16CD-459F-4899-B948-64A3CE7823BB}"/>
              </a:ext>
            </a:extLst>
          </p:cNvPr>
          <p:cNvGrpSpPr/>
          <p:nvPr/>
        </p:nvGrpSpPr>
        <p:grpSpPr>
          <a:xfrm>
            <a:off x="4268573" y="4721710"/>
            <a:ext cx="290049" cy="665016"/>
            <a:chOff x="4154273" y="5112235"/>
            <a:chExt cx="290049" cy="665016"/>
          </a:xfrm>
        </p:grpSpPr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7D2681AC-E6FC-4F02-7425-4C41B611E320}"/>
                </a:ext>
              </a:extLst>
            </p:cNvPr>
            <p:cNvSpPr txBox="1"/>
            <p:nvPr/>
          </p:nvSpPr>
          <p:spPr>
            <a:xfrm>
              <a:off x="4333714" y="5143464"/>
              <a:ext cx="11060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1600"/>
                <a:t>3</a:t>
              </a:r>
            </a:p>
          </p:txBody>
        </p:sp>
        <p:sp>
          <p:nvSpPr>
            <p:cNvPr id="27" name="Arrow: Left-Right 26">
              <a:extLst>
                <a:ext uri="{FF2B5EF4-FFF2-40B4-BE49-F238E27FC236}">
                  <a16:creationId xmlns:a16="http://schemas.microsoft.com/office/drawing/2014/main" id="{AE01FA79-9685-43B2-4854-F6D3FCCFB0F5}"/>
                </a:ext>
              </a:extLst>
            </p:cNvPr>
            <p:cNvSpPr/>
            <p:nvPr/>
          </p:nvSpPr>
          <p:spPr bwMode="auto">
            <a:xfrm rot="13784265">
              <a:off x="3895330" y="5371178"/>
              <a:ext cx="665016" cy="147129"/>
            </a:xfrm>
            <a:prstGeom prst="left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3" name="Arrow: Left-Right 32">
            <a:extLst>
              <a:ext uri="{FF2B5EF4-FFF2-40B4-BE49-F238E27FC236}">
                <a16:creationId xmlns:a16="http://schemas.microsoft.com/office/drawing/2014/main" id="{3B1FC372-BEB1-5CEA-85CC-A923C69BF1C9}"/>
              </a:ext>
            </a:extLst>
          </p:cNvPr>
          <p:cNvSpPr/>
          <p:nvPr/>
        </p:nvSpPr>
        <p:spPr bwMode="auto">
          <a:xfrm rot="5400000">
            <a:off x="7211820" y="1745972"/>
            <a:ext cx="727977" cy="147129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6129F1F-E515-3E59-5986-E3CA034AEB95}"/>
              </a:ext>
            </a:extLst>
          </p:cNvPr>
          <p:cNvGrpSpPr/>
          <p:nvPr/>
        </p:nvGrpSpPr>
        <p:grpSpPr>
          <a:xfrm>
            <a:off x="6078276" y="2444304"/>
            <a:ext cx="727977" cy="360549"/>
            <a:chOff x="6138296" y="2834829"/>
            <a:chExt cx="727977" cy="360549"/>
          </a:xfrm>
        </p:grpSpPr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E882E6DA-855A-7B05-63DF-670B6C0B7211}"/>
                </a:ext>
              </a:extLst>
            </p:cNvPr>
            <p:cNvSpPr txBox="1"/>
            <p:nvPr/>
          </p:nvSpPr>
          <p:spPr>
            <a:xfrm>
              <a:off x="6443864" y="2834829"/>
              <a:ext cx="11060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1600"/>
                <a:t>6</a:t>
              </a:r>
            </a:p>
          </p:txBody>
        </p:sp>
        <p:sp>
          <p:nvSpPr>
            <p:cNvPr id="34" name="Arrow: Left-Right 33">
              <a:extLst>
                <a:ext uri="{FF2B5EF4-FFF2-40B4-BE49-F238E27FC236}">
                  <a16:creationId xmlns:a16="http://schemas.microsoft.com/office/drawing/2014/main" id="{E2708162-F01A-8500-9A90-55DA61642E37}"/>
                </a:ext>
              </a:extLst>
            </p:cNvPr>
            <p:cNvSpPr/>
            <p:nvPr/>
          </p:nvSpPr>
          <p:spPr bwMode="auto">
            <a:xfrm>
              <a:off x="6138296" y="3048249"/>
              <a:ext cx="727977" cy="147129"/>
            </a:xfrm>
            <a:prstGeom prst="left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5" name="Arrow: Left-Right 34">
            <a:extLst>
              <a:ext uri="{FF2B5EF4-FFF2-40B4-BE49-F238E27FC236}">
                <a16:creationId xmlns:a16="http://schemas.microsoft.com/office/drawing/2014/main" id="{64B9FFDE-ED61-9A5C-32EF-9FB377F8FCE4}"/>
              </a:ext>
            </a:extLst>
          </p:cNvPr>
          <p:cNvSpPr/>
          <p:nvPr/>
        </p:nvSpPr>
        <p:spPr bwMode="auto">
          <a:xfrm rot="18879769">
            <a:off x="3927859" y="3180389"/>
            <a:ext cx="790823" cy="147129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EDF6C68-CAFF-73F4-E96B-18F2B350D401}"/>
              </a:ext>
            </a:extLst>
          </p:cNvPr>
          <p:cNvGrpSpPr/>
          <p:nvPr/>
        </p:nvGrpSpPr>
        <p:grpSpPr>
          <a:xfrm>
            <a:off x="4917338" y="2371244"/>
            <a:ext cx="939360" cy="1328016"/>
            <a:chOff x="4822088" y="2761769"/>
            <a:chExt cx="939360" cy="132801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891E1CF-DC5A-88D9-98B6-60104687702D}"/>
                </a:ext>
              </a:extLst>
            </p:cNvPr>
            <p:cNvSpPr txBox="1"/>
            <p:nvPr/>
          </p:nvSpPr>
          <p:spPr>
            <a:xfrm>
              <a:off x="4822088" y="3597342"/>
              <a:ext cx="939360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GB" sz="1600"/>
                <a:t>HTTP </a:t>
              </a:r>
            </a:p>
            <a:p>
              <a:pPr algn="ctr"/>
              <a:r>
                <a:rPr lang="en-GB" sz="1600"/>
                <a:t>Connector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3B2161D-7691-184D-6EF6-C1BDFD8B7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874208" y="2761769"/>
              <a:ext cx="822960" cy="82296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F922FDE-6B62-7C09-B1D7-58F08B859BC9}"/>
              </a:ext>
            </a:extLst>
          </p:cNvPr>
          <p:cNvGrpSpPr/>
          <p:nvPr/>
        </p:nvGrpSpPr>
        <p:grpSpPr>
          <a:xfrm>
            <a:off x="4920444" y="4884606"/>
            <a:ext cx="939360" cy="1328016"/>
            <a:chOff x="4822088" y="2761769"/>
            <a:chExt cx="939360" cy="132801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807EE46-879D-28AB-593D-625C60EE6623}"/>
                </a:ext>
              </a:extLst>
            </p:cNvPr>
            <p:cNvSpPr txBox="1"/>
            <p:nvPr/>
          </p:nvSpPr>
          <p:spPr>
            <a:xfrm>
              <a:off x="4822088" y="3597342"/>
              <a:ext cx="939360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GB" sz="1600"/>
                <a:t>HTTP </a:t>
              </a:r>
            </a:p>
            <a:p>
              <a:pPr algn="ctr"/>
              <a:r>
                <a:rPr lang="en-GB" sz="1600"/>
                <a:t>Connector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2BDB5EC4-8C90-8222-B584-D336D54F8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874208" y="2761769"/>
              <a:ext cx="822960" cy="82296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0E2A22C-D1B9-0BD0-6B5D-241222A415C7}"/>
              </a:ext>
            </a:extLst>
          </p:cNvPr>
          <p:cNvSpPr txBox="1"/>
          <p:nvPr/>
        </p:nvSpPr>
        <p:spPr>
          <a:xfrm>
            <a:off x="0" y="6404472"/>
            <a:ext cx="1219200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15"/>
              </a:rPr>
              <a:t>https://github.com/mimergel/Chat_with_your_SAP_Data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62534737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flight-demo">
            <a:hlinkClick r:id="" action="ppaction://media"/>
            <a:extLst>
              <a:ext uri="{FF2B5EF4-FFF2-40B4-BE49-F238E27FC236}">
                <a16:creationId xmlns:a16="http://schemas.microsoft.com/office/drawing/2014/main" id="{D3EC7A82-6747-3B53-297D-D9B3DA4F23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8262" y="1203431"/>
            <a:ext cx="535305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F06364-C94B-080A-2607-C88D931E0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Demo: Ask anything about your SAP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872E0E-4E42-45D6-D4DD-F3D1C4B04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2962" y="1203431"/>
            <a:ext cx="4902897" cy="4279381"/>
          </a:xfrm>
          <a:prstGeom prst="rect">
            <a:avLst/>
          </a:prstGeom>
        </p:spPr>
      </p:pic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BDFAA1A2-5D80-6EEF-4C97-C97114426B95}"/>
              </a:ext>
            </a:extLst>
          </p:cNvPr>
          <p:cNvSpPr txBox="1">
            <a:spLocks/>
          </p:cNvSpPr>
          <p:nvPr/>
        </p:nvSpPr>
        <p:spPr>
          <a:xfrm>
            <a:off x="6622962" y="5638031"/>
            <a:ext cx="4902896" cy="310438"/>
          </a:xfrm>
          <a:prstGeom prst="rect">
            <a:avLst/>
          </a:prstGeom>
        </p:spPr>
        <p:txBody>
          <a:bodyPr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/>
              <a:t>Instructions for OpenAI include the Data Structure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6D436858-1B68-968A-EB4A-72B1E7E9934E}"/>
              </a:ext>
            </a:extLst>
          </p:cNvPr>
          <p:cNvSpPr txBox="1">
            <a:spLocks/>
          </p:cNvSpPr>
          <p:nvPr/>
        </p:nvSpPr>
        <p:spPr>
          <a:xfrm>
            <a:off x="588262" y="6425972"/>
            <a:ext cx="5353050" cy="310438"/>
          </a:xfrm>
          <a:prstGeom prst="rect">
            <a:avLst/>
          </a:prstGeom>
        </p:spPr>
        <p:txBody>
          <a:bodyPr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/>
              <a:t>Users in Teams can ask any question about the data in SAP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F668BE-B4D5-0C57-5B09-505D85A4D3B0}"/>
              </a:ext>
            </a:extLst>
          </p:cNvPr>
          <p:cNvSpPr txBox="1"/>
          <p:nvPr/>
        </p:nvSpPr>
        <p:spPr>
          <a:xfrm>
            <a:off x="6096000" y="6404472"/>
            <a:ext cx="609600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6"/>
              </a:rPr>
              <a:t>https://github.com/mimergel/Chat_with_your_SAP_Data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852180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DARK MODE">
  <a:themeElements>
    <a:clrScheme name="BAR Dark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C3B1E1"/>
      </a:accent1>
      <a:accent2>
        <a:srgbClr val="B9DBD0"/>
      </a:accent2>
      <a:accent3>
        <a:srgbClr val="8CC7E7"/>
      </a:accent3>
      <a:accent4>
        <a:srgbClr val="8660C4"/>
      </a:accent4>
      <a:accent5>
        <a:srgbClr val="48C4B1"/>
      </a:accent5>
      <a:accent6>
        <a:srgbClr val="0077D3"/>
      </a:accent6>
      <a:hlink>
        <a:srgbClr val="8CC7E7"/>
      </a:hlink>
      <a:folHlink>
        <a:srgbClr val="8CC7E7"/>
      </a:folHlink>
    </a:clrScheme>
    <a:fontScheme name="Custom 4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Microsoft_Brand_Template_May2023  -  Read-Only" id="{354821AE-6191-4F47-84CC-51318889153F}" vid="{715F673F-5B19-486C-BA57-854FA516AC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AEE3040635924D8BC57D82D7516C9F" ma:contentTypeVersion="9" ma:contentTypeDescription="Create a new document." ma:contentTypeScope="" ma:versionID="f1a1f12607d861fa9d6ee9302d1821da">
  <xsd:schema xmlns:xsd="http://www.w3.org/2001/XMLSchema" xmlns:xs="http://www.w3.org/2001/XMLSchema" xmlns:p="http://schemas.microsoft.com/office/2006/metadata/properties" xmlns:ns2="a3173ae4-58aa-480c-80ff-9f056e7be7f8" targetNamespace="http://schemas.microsoft.com/office/2006/metadata/properties" ma:root="true" ma:fieldsID="b9f4deb73de1a112119fafe99d92252b" ns2:_="">
    <xsd:import namespace="a3173ae4-58aa-480c-80ff-9f056e7be7f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173ae4-58aa-480c-80ff-9f056e7be7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630a2e83-186a-4a0f-ab27-bee8a8096ab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18C46C7-1011-4086-90D2-3CA1A8FB66CC}">
  <ds:schemaRefs>
    <ds:schemaRef ds:uri="a3173ae4-58aa-480c-80ff-9f056e7be7f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Microsoft_Brand_Template_May2023</Template>
  <TotalTime>5938</TotalTime>
  <Words>1418</Words>
  <Application>Microsoft Office PowerPoint</Application>
  <PresentationFormat>Widescreen</PresentationFormat>
  <Paragraphs>234</Paragraphs>
  <Slides>17</Slides>
  <Notes>10</Notes>
  <HiddenSlides>0</HiddenSlides>
  <MMClips>9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Segoe UI</vt:lpstr>
      <vt:lpstr>Segoe UI Light</vt:lpstr>
      <vt:lpstr>Segoe UI Semibold</vt:lpstr>
      <vt:lpstr>Segoe UI Semilight</vt:lpstr>
      <vt:lpstr>Wingdings</vt:lpstr>
      <vt:lpstr>DARK MODE</vt:lpstr>
      <vt:lpstr>Boost Productivity with SAP + Power Platform + Teams  + OpenAI</vt:lpstr>
      <vt:lpstr>PowerPoint Presentation</vt:lpstr>
      <vt:lpstr>Use cases &amp; [Connectors]</vt:lpstr>
      <vt:lpstr>1. ChatGPT like experience in Teams using Power Platform and Azure OpenAI</vt:lpstr>
      <vt:lpstr>1. Demo: ChatGPT like experience in Teams using Power Platform and Azure OpenAI</vt:lpstr>
      <vt:lpstr>2. SAP Self-Services Copilot</vt:lpstr>
      <vt:lpstr>2. Demo: SAP Self-Services</vt:lpstr>
      <vt:lpstr>3. Ask anything about your SAP data  (or even any data in any DB)</vt:lpstr>
      <vt:lpstr>3. Demo: Ask anything about your SAP data</vt:lpstr>
      <vt:lpstr>4. SAP Product Copilot</vt:lpstr>
      <vt:lpstr>4. Demo: SAP Product Copilot </vt:lpstr>
      <vt:lpstr>5. SAP Table Copilot Ask anything about data in a specific table(s) </vt:lpstr>
      <vt:lpstr>5. Demo: SAP Table Copilot</vt:lpstr>
      <vt:lpstr>6. SAP Product App</vt:lpstr>
      <vt:lpstr>6. SAP Product App</vt:lpstr>
      <vt:lpstr>6. Demo SAP Product App</vt:lpstr>
      <vt:lpstr>Final slide with logo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name or  presentation title</dc:title>
  <dc:subject>&lt;Event name&gt;</dc:subject>
  <dc:creator>Michael Mergell</dc:creator>
  <cp:keywords/>
  <dc:description/>
  <cp:lastModifiedBy>Michael Mergell</cp:lastModifiedBy>
  <cp:revision>4</cp:revision>
  <dcterms:created xsi:type="dcterms:W3CDTF">2023-06-15T13:37:25Z</dcterms:created>
  <dcterms:modified xsi:type="dcterms:W3CDTF">2024-05-27T11:57:13Z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0x010100E8AEE3040635924D8BC57D82D7516C9F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